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7.jpg" ContentType="image/jpeg"/>
  <Override PartName="/ppt/notesSlides/notesSlide3.xml" ContentType="application/vnd.openxmlformats-officedocument.presentationml.notesSlide+xml"/>
  <Override PartName="/ppt/media/image18.jp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20.jpg" ContentType="image/jpeg"/>
  <Override PartName="/ppt/notesSlides/notesSlide6.xml" ContentType="application/vnd.openxmlformats-officedocument.presentationml.notesSlide+xml"/>
  <Override PartName="/ppt/media/image21.jpg" ContentType="image/jpeg"/>
  <Override PartName="/ppt/notesSlides/notesSlide7.xml" ContentType="application/vnd.openxmlformats-officedocument.presentationml.notesSlide+xml"/>
  <Override PartName="/ppt/media/image22.jpg" ContentType="image/jpe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5" r:id="rId1"/>
    <p:sldMasterId id="2147483844" r:id="rId2"/>
    <p:sldMasterId id="2147484030" r:id="rId3"/>
  </p:sldMasterIdLst>
  <p:notesMasterIdLst>
    <p:notesMasterId r:id="rId20"/>
  </p:notesMasterIdLst>
  <p:handoutMasterIdLst>
    <p:handoutMasterId r:id="rId21"/>
  </p:handoutMasterIdLst>
  <p:sldIdLst>
    <p:sldId id="1510" r:id="rId4"/>
    <p:sldId id="1531" r:id="rId5"/>
    <p:sldId id="1534" r:id="rId6"/>
    <p:sldId id="1535" r:id="rId7"/>
    <p:sldId id="1549" r:id="rId8"/>
    <p:sldId id="1539" r:id="rId9"/>
    <p:sldId id="1471" r:id="rId10"/>
    <p:sldId id="1472" r:id="rId11"/>
    <p:sldId id="1550" r:id="rId12"/>
    <p:sldId id="1553" r:id="rId13"/>
    <p:sldId id="1552" r:id="rId14"/>
    <p:sldId id="1554" r:id="rId15"/>
    <p:sldId id="1544" r:id="rId16"/>
    <p:sldId id="1546" r:id="rId17"/>
    <p:sldId id="1547" r:id="rId18"/>
    <p:sldId id="1548" r:id="rId19"/>
  </p:sldIdLst>
  <p:sldSz cx="16256000" cy="9144000"/>
  <p:notesSz cx="9296400" cy="7010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279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5715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8509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1422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17145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19939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3D3D3"/>
    <a:srgbClr val="9DA9A9"/>
    <a:srgbClr val="1E73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76832" autoAdjust="0"/>
  </p:normalViewPr>
  <p:slideViewPr>
    <p:cSldViewPr snapToGrid="0">
      <p:cViewPr varScale="1">
        <p:scale>
          <a:sx n="87" d="100"/>
          <a:sy n="87" d="100"/>
        </p:scale>
        <p:origin x="114" y="120"/>
      </p:cViewPr>
      <p:guideLst>
        <p:guide orient="horz" pos="2880"/>
        <p:guide pos="5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7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227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6575" y="0"/>
            <a:ext cx="4028227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C6D40-F8BF-4B8C-9953-39D4507D36A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9564"/>
            <a:ext cx="4028227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6575" y="6659564"/>
            <a:ext cx="4028227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CFF39-5ED2-4B6B-B1C2-4C3BD4C9B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98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</p:spPr>
        <p:txBody>
          <a:bodyPr lIns="92830" tIns="46415" rIns="92830" bIns="46415"/>
          <a:lstStyle/>
          <a:p>
            <a:endParaRPr/>
          </a:p>
        </p:txBody>
      </p:sp>
      <p:sp>
        <p:nvSpPr>
          <p:cNvPr id="205" name="Shape 205"/>
          <p:cNvSpPr>
            <a:spLocks noGrp="1"/>
          </p:cNvSpPr>
          <p:nvPr>
            <p:ph type="body" sz="quarter" idx="1"/>
          </p:nvPr>
        </p:nvSpPr>
        <p:spPr>
          <a:xfrm>
            <a:off x="1239521" y="3329940"/>
            <a:ext cx="6817360" cy="3154680"/>
          </a:xfrm>
          <a:prstGeom prst="rect">
            <a:avLst/>
          </a:prstGeom>
        </p:spPr>
        <p:txBody>
          <a:bodyPr lIns="92830" tIns="46415" rIns="92830" bIns="4641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674960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>
        <a:latin typeface="+mn-lt"/>
        <a:ea typeface="+mn-ea"/>
        <a:cs typeface="+mn-cs"/>
        <a:sym typeface="Arial"/>
      </a:defRPr>
    </a:lvl1pPr>
    <a:lvl2pPr indent="228600" defTabSz="457200" latinLnBrk="0">
      <a:defRPr>
        <a:latin typeface="+mn-lt"/>
        <a:ea typeface="+mn-ea"/>
        <a:cs typeface="+mn-cs"/>
        <a:sym typeface="Arial"/>
      </a:defRPr>
    </a:lvl2pPr>
    <a:lvl3pPr indent="457200" defTabSz="457200" latinLnBrk="0">
      <a:defRPr>
        <a:latin typeface="+mn-lt"/>
        <a:ea typeface="+mn-ea"/>
        <a:cs typeface="+mn-cs"/>
        <a:sym typeface="Arial"/>
      </a:defRPr>
    </a:lvl3pPr>
    <a:lvl4pPr indent="685800" defTabSz="457200" latinLnBrk="0">
      <a:defRPr>
        <a:latin typeface="+mn-lt"/>
        <a:ea typeface="+mn-ea"/>
        <a:cs typeface="+mn-cs"/>
        <a:sym typeface="Arial"/>
      </a:defRPr>
    </a:lvl4pPr>
    <a:lvl5pPr indent="914400" defTabSz="457200" latinLnBrk="0">
      <a:defRPr>
        <a:latin typeface="+mn-lt"/>
        <a:ea typeface="+mn-ea"/>
        <a:cs typeface="+mn-cs"/>
        <a:sym typeface="Arial"/>
      </a:defRPr>
    </a:lvl5pPr>
    <a:lvl6pPr indent="1143000" defTabSz="457200" latinLnBrk="0">
      <a:defRPr>
        <a:latin typeface="+mn-lt"/>
        <a:ea typeface="+mn-ea"/>
        <a:cs typeface="+mn-cs"/>
        <a:sym typeface="Arial"/>
      </a:defRPr>
    </a:lvl6pPr>
    <a:lvl7pPr indent="1371600" defTabSz="457200" latinLnBrk="0">
      <a:defRPr>
        <a:latin typeface="+mn-lt"/>
        <a:ea typeface="+mn-ea"/>
        <a:cs typeface="+mn-cs"/>
        <a:sym typeface="Arial"/>
      </a:defRPr>
    </a:lvl7pPr>
    <a:lvl8pPr indent="1600200" defTabSz="457200" latinLnBrk="0">
      <a:defRPr>
        <a:latin typeface="+mn-lt"/>
        <a:ea typeface="+mn-ea"/>
        <a:cs typeface="+mn-cs"/>
        <a:sym typeface="Arial"/>
      </a:defRPr>
    </a:lvl8pPr>
    <a:lvl9pPr indent="1828800" defTabSz="457200" latinLnBrk="0">
      <a:defRPr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25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2425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32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Edit to introduce</a:t>
            </a:r>
            <a:r>
              <a:rPr lang="en-US" baseline="0" dirty="0"/>
              <a:t> Energy Plan.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011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Edit to introduce</a:t>
            </a:r>
            <a:r>
              <a:rPr lang="en-US" baseline="0" dirty="0"/>
              <a:t> Energy Plan.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568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Edit to introduce</a:t>
            </a:r>
            <a:r>
              <a:rPr lang="en-US" baseline="0" dirty="0"/>
              <a:t> Energy Plan.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136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787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113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7607" y="3385440"/>
            <a:ext cx="7609275" cy="3207258"/>
          </a:xfrm>
        </p:spPr>
        <p:txBody>
          <a:bodyPr/>
          <a:lstStyle/>
          <a:p>
            <a:r>
              <a:rPr lang="en-US" sz="1200" b="1" i="1" dirty="0"/>
              <a:t>A number of world’s countries have demonstrated they can switch to 100% wind and solar. Read “NJ goal of 3500MW….”In fact, I read those offshore sites have potential for further future expansion by 3 or 4 times the wind power.</a:t>
            </a:r>
          </a:p>
        </p:txBody>
      </p:sp>
    </p:spTree>
    <p:extLst>
      <p:ext uri="{BB962C8B-B14F-4D97-AF65-F5344CB8AC3E}">
        <p14:creationId xmlns:p14="http://schemas.microsoft.com/office/powerpoint/2010/main" val="964392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7607" y="3385440"/>
            <a:ext cx="7609275" cy="3207258"/>
          </a:xfrm>
        </p:spPr>
        <p:txBody>
          <a:bodyPr/>
          <a:lstStyle/>
          <a:p>
            <a:r>
              <a:rPr lang="en-US" sz="1200" b="1" i="1" dirty="0"/>
              <a:t>NJ has dropped a little, but remains #6 in the nation in rooftop solar.</a:t>
            </a:r>
          </a:p>
        </p:txBody>
      </p:sp>
    </p:spTree>
    <p:extLst>
      <p:ext uri="{BB962C8B-B14F-4D97-AF65-F5344CB8AC3E}">
        <p14:creationId xmlns:p14="http://schemas.microsoft.com/office/powerpoint/2010/main" val="365227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7607" y="3385440"/>
            <a:ext cx="7609275" cy="3207258"/>
          </a:xfrm>
        </p:spPr>
        <p:txBody>
          <a:bodyPr/>
          <a:lstStyle/>
          <a:p>
            <a:r>
              <a:rPr lang="en-US" sz="1200" b="1" i="1" dirty="0"/>
              <a:t>Across NJ, we have companies like “KDC Solar”, who specialize in erecting immense solar fields, in partnership with large businesses.  “KDC Solar” offers to erect solar systems, with no up-front cost, and then sell the electricity to the business at a BIG savings over JCP&amp;L.  This is called a “Purchase Power Agreement” or “PPA” – keep your eyes open- this is happening ALL OVER THE US.</a:t>
            </a:r>
          </a:p>
          <a:p>
            <a:r>
              <a:rPr lang="en-US" sz="1200" b="1" i="1" dirty="0"/>
              <a:t>It is very similar to a homeowner, renting their rooftop to a solar installer for $1.  That installer then installs and owns the rooftop solar, and sells low cost electricity to the homeowner.</a:t>
            </a:r>
          </a:p>
        </p:txBody>
      </p:sp>
    </p:spTree>
    <p:extLst>
      <p:ext uri="{BB962C8B-B14F-4D97-AF65-F5344CB8AC3E}">
        <p14:creationId xmlns:p14="http://schemas.microsoft.com/office/powerpoint/2010/main" val="1385229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7607" y="3385440"/>
            <a:ext cx="7609275" cy="3207258"/>
          </a:xfrm>
        </p:spPr>
        <p:txBody>
          <a:bodyPr/>
          <a:lstStyle/>
          <a:p>
            <a:r>
              <a:rPr lang="en-US" sz="1400" b="1" i="1" dirty="0"/>
              <a:t>Similarly, Sea Brook Village in </a:t>
            </a:r>
            <a:r>
              <a:rPr lang="en-US" sz="1400" b="1" i="1" dirty="0" err="1"/>
              <a:t>TintonFalls</a:t>
            </a:r>
            <a:r>
              <a:rPr lang="en-US" sz="1400" b="1" i="1" dirty="0"/>
              <a:t> (15 acres of solar)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 err="1"/>
              <a:t>CentraState</a:t>
            </a:r>
            <a:r>
              <a:rPr lang="en-US" sz="1400" b="1" i="1" dirty="0"/>
              <a:t> Hospital, Freehold (26 acres 6.3MW; 8.1 million KWH/Yr.)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i="1" dirty="0"/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/>
              <a:t>In Middletown, we advocate for the Middletown train station parking to be covered with a solar Canopy, like the photo.  The Middletown Administrator is using an energy consultant to look into pricing.</a:t>
            </a:r>
          </a:p>
          <a:p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635448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Edit to introduce</a:t>
            </a:r>
            <a:r>
              <a:rPr lang="en-US" baseline="0" dirty="0"/>
              <a:t> Energy Plan.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84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Edit to introduce</a:t>
            </a:r>
            <a:r>
              <a:rPr lang="en-US" baseline="0" dirty="0"/>
              <a:t> Energy Plan.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755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r Transition - Green"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1354667" y="3022600"/>
            <a:ext cx="13546667" cy="30988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defRPr sz="8667" cap="all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840000" y="120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508593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ttom 3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u3qfwpdgrvy-sugar-bee.jpg"/>
          <p:cNvSpPr>
            <a:spLocks noGrp="1"/>
          </p:cNvSpPr>
          <p:nvPr>
            <p:ph type="pic" sz="half" idx="13"/>
          </p:nvPr>
        </p:nvSpPr>
        <p:spPr>
          <a:xfrm>
            <a:off x="-8411" y="5751495"/>
            <a:ext cx="16272821" cy="33923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2" name="Title Text"/>
          <p:cNvSpPr txBox="1">
            <a:spLocks noGrp="1"/>
          </p:cNvSpPr>
          <p:nvPr>
            <p:ph type="title"/>
          </p:nvPr>
        </p:nvSpPr>
        <p:spPr>
          <a:xfrm>
            <a:off x="677333" y="423333"/>
            <a:ext cx="14562667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3" y="1608667"/>
            <a:ext cx="14562667" cy="3881495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37351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Renewable Ener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96" name="icon-clean energy_green.ai" descr="icon-clean energy_green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780" y="-42"/>
            <a:ext cx="9144001" cy="9144084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342432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0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06" name="icon-people_green.ai" descr="icon-people_green.ai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17856" y="1308365"/>
            <a:ext cx="6527323" cy="6527323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418489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16" name="icon-world_green.ai" descr="icon-world_green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8067" y="1353402"/>
            <a:ext cx="6496632" cy="6437197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533913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Cor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26" name="LeadershipCorps-logo.ai" descr="LeadershipCorps-logo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2802" y="1343238"/>
            <a:ext cx="4731998" cy="6457525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866720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24 H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36" name="24HrsReality-logo-2012.png" descr="24HrsReality-logo-20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1701" y="1355669"/>
            <a:ext cx="5774201" cy="6432663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412183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CS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247" name="CSN_Logo_vert_CR.png" descr="CSN_Logo_vert_C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9267" y="194733"/>
            <a:ext cx="7069667" cy="919518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7058319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56" name="100Committed-Final.png" descr="100Committed-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6457" y="1015643"/>
            <a:ext cx="9204688" cy="7112715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224656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Pricing Pol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6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267" name="PricingPollutionLogo.png" descr="PricingPollution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4837" y="3164857"/>
            <a:ext cx="7097383" cy="28142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0556548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Campus Cor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277" name="CampusCorps_Final_Vertical.png" descr="CampusCorps_Final_Vertic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5790" y="1754685"/>
            <a:ext cx="5663174" cy="64346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9114663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r Transition - Grey">
    <p:bg>
      <p:bgPr>
        <a:solidFill>
          <a:srgbClr val="5F5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354667" y="3022600"/>
            <a:ext cx="13546667" cy="30988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defRPr sz="8667" cap="all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840000" y="120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020839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Titl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R-Pittsburgh-Wed-458.jpg"/>
          <p:cNvSpPr>
            <a:spLocks noGrp="1"/>
          </p:cNvSpPr>
          <p:nvPr>
            <p:ph type="pic" sz="half" idx="13"/>
          </p:nvPr>
        </p:nvSpPr>
        <p:spPr>
          <a:xfrm>
            <a:off x="8133291" y="0"/>
            <a:ext cx="8133267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5" name="CR-Pittsburgh-Tues-227.jpg"/>
          <p:cNvSpPr>
            <a:spLocks noGrp="1"/>
          </p:cNvSpPr>
          <p:nvPr>
            <p:ph type="pic" sz="half" idx="14"/>
          </p:nvPr>
        </p:nvSpPr>
        <p:spPr>
          <a:xfrm>
            <a:off x="0" y="0"/>
            <a:ext cx="8133266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6" name="CR-SEATTLE-STIAN-CARD5-114.jpg"/>
          <p:cNvSpPr>
            <a:spLocks noGrp="1"/>
          </p:cNvSpPr>
          <p:nvPr>
            <p:ph type="pic" sz="half" idx="15"/>
          </p:nvPr>
        </p:nvSpPr>
        <p:spPr>
          <a:xfrm>
            <a:off x="8133291" y="4572000"/>
            <a:ext cx="8133267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7" name="CR-Pittsburgh-Wed-783.jpg"/>
          <p:cNvSpPr>
            <a:spLocks noGrp="1"/>
          </p:cNvSpPr>
          <p:nvPr>
            <p:ph type="pic" sz="half" idx="16"/>
          </p:nvPr>
        </p:nvSpPr>
        <p:spPr>
          <a:xfrm>
            <a:off x="-1" y="4572000"/>
            <a:ext cx="8133267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grpSp>
        <p:nvGrpSpPr>
          <p:cNvPr id="290" name="Group"/>
          <p:cNvGrpSpPr/>
          <p:nvPr/>
        </p:nvGrpSpPr>
        <p:grpSpPr>
          <a:xfrm>
            <a:off x="-272000" y="-468000"/>
            <a:ext cx="16800001" cy="10080000"/>
            <a:chOff x="0" y="0"/>
            <a:chExt cx="25199999" cy="15119999"/>
          </a:xfrm>
        </p:grpSpPr>
        <p:sp>
          <p:nvSpPr>
            <p:cNvPr id="288" name="Rectangle"/>
            <p:cNvSpPr/>
            <p:nvPr/>
          </p:nvSpPr>
          <p:spPr>
            <a:xfrm>
              <a:off x="12420000" y="0"/>
              <a:ext cx="360001" cy="15120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89" name="Rectangle"/>
            <p:cNvSpPr/>
            <p:nvPr/>
          </p:nvSpPr>
          <p:spPr>
            <a:xfrm rot="16200000">
              <a:off x="12420000" y="-5040001"/>
              <a:ext cx="360001" cy="25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2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92" name="Title Text"/>
          <p:cNvSpPr txBox="1">
            <a:spLocks noGrp="1"/>
          </p:cNvSpPr>
          <p:nvPr>
            <p:ph type="title"/>
          </p:nvPr>
        </p:nvSpPr>
        <p:spPr>
          <a:xfrm>
            <a:off x="5807245" y="4198854"/>
            <a:ext cx="4641511" cy="746293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algn="ctr">
              <a:defRPr sz="4000">
                <a:solidFill>
                  <a:srgbClr val="333333"/>
                </a:solidFill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052315762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Title - 4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Rectangle"/>
          <p:cNvSpPr/>
          <p:nvPr/>
        </p:nvSpPr>
        <p:spPr>
          <a:xfrm>
            <a:off x="-152400" y="-117068"/>
            <a:ext cx="5999395" cy="4728767"/>
          </a:xfrm>
          <a:prstGeom prst="rect">
            <a:avLst/>
          </a:prstGeom>
          <a:solidFill>
            <a:srgbClr val="8DC63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00" name="_AS_1867.jpg"/>
          <p:cNvSpPr>
            <a:spLocks noGrp="1"/>
          </p:cNvSpPr>
          <p:nvPr>
            <p:ph type="pic" sz="quarter" idx="13"/>
          </p:nvPr>
        </p:nvSpPr>
        <p:spPr>
          <a:xfrm>
            <a:off x="10837333" y="4568956"/>
            <a:ext cx="5418775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1" name="20170429_as_ClimateRealityMarch_0771.jpg"/>
          <p:cNvSpPr>
            <a:spLocks noGrp="1"/>
          </p:cNvSpPr>
          <p:nvPr>
            <p:ph type="pic" sz="half" idx="14"/>
          </p:nvPr>
        </p:nvSpPr>
        <p:spPr>
          <a:xfrm>
            <a:off x="0" y="4568956"/>
            <a:ext cx="10850049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2" name="20170429_as_ClimateRealityMarch_0692.jpg"/>
          <p:cNvSpPr>
            <a:spLocks noGrp="1"/>
          </p:cNvSpPr>
          <p:nvPr>
            <p:ph type="pic" sz="half" idx="15"/>
          </p:nvPr>
        </p:nvSpPr>
        <p:spPr>
          <a:xfrm>
            <a:off x="5418667" y="-3044"/>
            <a:ext cx="10845315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04" name="Rectangle"/>
          <p:cNvSpPr/>
          <p:nvPr/>
        </p:nvSpPr>
        <p:spPr>
          <a:xfrm>
            <a:off x="5418667" y="-115589"/>
            <a:ext cx="240000" cy="480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05" name="Rectangle"/>
          <p:cNvSpPr/>
          <p:nvPr/>
        </p:nvSpPr>
        <p:spPr>
          <a:xfrm rot="16200000">
            <a:off x="8008000" y="-3828000"/>
            <a:ext cx="240001" cy="1680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06" name="Rectangle"/>
          <p:cNvSpPr/>
          <p:nvPr/>
        </p:nvSpPr>
        <p:spPr>
          <a:xfrm>
            <a:off x="10717334" y="4684411"/>
            <a:ext cx="240001" cy="480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07" name="Title Text"/>
          <p:cNvSpPr txBox="1">
            <a:spLocks noGrp="1"/>
          </p:cNvSpPr>
          <p:nvPr>
            <p:ph type="title"/>
          </p:nvPr>
        </p:nvSpPr>
        <p:spPr>
          <a:xfrm>
            <a:off x="846667" y="846667"/>
            <a:ext cx="3941881" cy="29659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59830591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_AS_1867.jpg"/>
          <p:cNvSpPr>
            <a:spLocks noGrp="1"/>
          </p:cNvSpPr>
          <p:nvPr>
            <p:ph type="pic" sz="quarter" idx="13"/>
          </p:nvPr>
        </p:nvSpPr>
        <p:spPr>
          <a:xfrm>
            <a:off x="10837333" y="4568956"/>
            <a:ext cx="5418775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5" name="20170429_as_ClimateRealityMarch_0771.jpg"/>
          <p:cNvSpPr>
            <a:spLocks noGrp="1"/>
          </p:cNvSpPr>
          <p:nvPr>
            <p:ph type="pic" sz="half" idx="14"/>
          </p:nvPr>
        </p:nvSpPr>
        <p:spPr>
          <a:xfrm>
            <a:off x="0" y="4568956"/>
            <a:ext cx="10850049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6" name="20170429_as_ClimateRealityMarch_0692.jpg"/>
          <p:cNvSpPr>
            <a:spLocks noGrp="1"/>
          </p:cNvSpPr>
          <p:nvPr>
            <p:ph type="pic" sz="half" idx="15"/>
          </p:nvPr>
        </p:nvSpPr>
        <p:spPr>
          <a:xfrm>
            <a:off x="5418667" y="-3044"/>
            <a:ext cx="10845315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7" name="_AS_1314.jpg"/>
          <p:cNvSpPr>
            <a:spLocks noGrp="1"/>
          </p:cNvSpPr>
          <p:nvPr>
            <p:ph type="pic" sz="quarter" idx="16"/>
          </p:nvPr>
        </p:nvSpPr>
        <p:spPr>
          <a:xfrm>
            <a:off x="0" y="-3044"/>
            <a:ext cx="5418774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19" name="Rectangle"/>
          <p:cNvSpPr/>
          <p:nvPr/>
        </p:nvSpPr>
        <p:spPr>
          <a:xfrm>
            <a:off x="5418667" y="-115589"/>
            <a:ext cx="240000" cy="480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20" name="Rectangle"/>
          <p:cNvSpPr/>
          <p:nvPr/>
        </p:nvSpPr>
        <p:spPr>
          <a:xfrm rot="16200000">
            <a:off x="8008000" y="-3828000"/>
            <a:ext cx="240001" cy="1680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21" name="Rectangle"/>
          <p:cNvSpPr/>
          <p:nvPr/>
        </p:nvSpPr>
        <p:spPr>
          <a:xfrm>
            <a:off x="10717334" y="4684411"/>
            <a:ext cx="240001" cy="480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7669459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Title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Rectangle"/>
          <p:cNvSpPr/>
          <p:nvPr/>
        </p:nvSpPr>
        <p:spPr>
          <a:xfrm>
            <a:off x="-152400" y="-117068"/>
            <a:ext cx="8436439" cy="4728767"/>
          </a:xfrm>
          <a:prstGeom prst="rect">
            <a:avLst/>
          </a:prstGeom>
          <a:solidFill>
            <a:srgbClr val="8DC63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29" name="andreas-gucklhorn-285561-unsplash.jpg"/>
          <p:cNvSpPr>
            <a:spLocks noGrp="1"/>
          </p:cNvSpPr>
          <p:nvPr>
            <p:ph type="pic" sz="quarter" idx="13"/>
          </p:nvPr>
        </p:nvSpPr>
        <p:spPr>
          <a:xfrm>
            <a:off x="10837333" y="4568956"/>
            <a:ext cx="5418774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0" name="electricity-1330214.jpg"/>
          <p:cNvSpPr>
            <a:spLocks noGrp="1"/>
          </p:cNvSpPr>
          <p:nvPr>
            <p:ph type="pic" sz="quarter" idx="14"/>
          </p:nvPr>
        </p:nvSpPr>
        <p:spPr>
          <a:xfrm>
            <a:off x="5418667" y="4568956"/>
            <a:ext cx="5418774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1" name="american-public-power-association-419672.jpg"/>
          <p:cNvSpPr>
            <a:spLocks noGrp="1"/>
          </p:cNvSpPr>
          <p:nvPr>
            <p:ph type="pic" sz="quarter" idx="15"/>
          </p:nvPr>
        </p:nvSpPr>
        <p:spPr>
          <a:xfrm>
            <a:off x="0" y="4568956"/>
            <a:ext cx="5418774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2" name="jason-blackeye-107478-unsplash.jpg"/>
          <p:cNvSpPr>
            <a:spLocks noGrp="1"/>
          </p:cNvSpPr>
          <p:nvPr>
            <p:ph type="pic" sz="half" idx="16"/>
          </p:nvPr>
        </p:nvSpPr>
        <p:spPr>
          <a:xfrm>
            <a:off x="8129879" y="0"/>
            <a:ext cx="8133267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grpSp>
        <p:nvGrpSpPr>
          <p:cNvPr id="337" name="Group"/>
          <p:cNvGrpSpPr/>
          <p:nvPr/>
        </p:nvGrpSpPr>
        <p:grpSpPr>
          <a:xfrm>
            <a:off x="-272000" y="-160867"/>
            <a:ext cx="16800001" cy="9600001"/>
            <a:chOff x="0" y="0"/>
            <a:chExt cx="25199999" cy="14400000"/>
          </a:xfrm>
        </p:grpSpPr>
        <p:sp>
          <p:nvSpPr>
            <p:cNvPr id="333" name="Rectangle"/>
            <p:cNvSpPr/>
            <p:nvPr/>
          </p:nvSpPr>
          <p:spPr>
            <a:xfrm>
              <a:off x="12420000" y="0"/>
              <a:ext cx="360001" cy="7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34" name="Rectangle"/>
            <p:cNvSpPr/>
            <p:nvPr/>
          </p:nvSpPr>
          <p:spPr>
            <a:xfrm rot="16200000">
              <a:off x="12420000" y="-5500700"/>
              <a:ext cx="360001" cy="25200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35" name="Rectangle"/>
            <p:cNvSpPr/>
            <p:nvPr/>
          </p:nvSpPr>
          <p:spPr>
            <a:xfrm>
              <a:off x="8356000" y="7200000"/>
              <a:ext cx="360001" cy="7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36" name="Rectangle"/>
            <p:cNvSpPr/>
            <p:nvPr/>
          </p:nvSpPr>
          <p:spPr>
            <a:xfrm>
              <a:off x="16484000" y="7200000"/>
              <a:ext cx="360001" cy="7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338" name="Title Text"/>
          <p:cNvSpPr txBox="1">
            <a:spLocks noGrp="1"/>
          </p:cNvSpPr>
          <p:nvPr>
            <p:ph type="title"/>
          </p:nvPr>
        </p:nvSpPr>
        <p:spPr>
          <a:xfrm>
            <a:off x="846667" y="846667"/>
            <a:ext cx="6438305" cy="30893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9825674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andreas-gucklhorn-285561-unsplash.jpg"/>
          <p:cNvSpPr>
            <a:spLocks noGrp="1"/>
          </p:cNvSpPr>
          <p:nvPr>
            <p:ph type="pic" sz="quarter" idx="13"/>
          </p:nvPr>
        </p:nvSpPr>
        <p:spPr>
          <a:xfrm>
            <a:off x="10837333" y="4568956"/>
            <a:ext cx="5418774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7" name="solarpark-1288842.jpg"/>
          <p:cNvSpPr>
            <a:spLocks noGrp="1"/>
          </p:cNvSpPr>
          <p:nvPr>
            <p:ph type="pic" sz="quarter" idx="14"/>
          </p:nvPr>
        </p:nvSpPr>
        <p:spPr>
          <a:xfrm>
            <a:off x="5418667" y="4568956"/>
            <a:ext cx="5418774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8" name="electricity-1330214.jpg"/>
          <p:cNvSpPr>
            <a:spLocks noGrp="1"/>
          </p:cNvSpPr>
          <p:nvPr>
            <p:ph type="pic" sz="quarter" idx="15"/>
          </p:nvPr>
        </p:nvSpPr>
        <p:spPr>
          <a:xfrm>
            <a:off x="0" y="4568956"/>
            <a:ext cx="5418774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9" name="jason-blackeye-107478-unsplash.jpg"/>
          <p:cNvSpPr>
            <a:spLocks noGrp="1"/>
          </p:cNvSpPr>
          <p:nvPr>
            <p:ph type="pic" sz="half" idx="16"/>
          </p:nvPr>
        </p:nvSpPr>
        <p:spPr>
          <a:xfrm>
            <a:off x="8129879" y="0"/>
            <a:ext cx="8133267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0" name="american-public-power-association-419672.jpg"/>
          <p:cNvSpPr>
            <a:spLocks noGrp="1"/>
          </p:cNvSpPr>
          <p:nvPr>
            <p:ph type="pic" sz="half" idx="17"/>
          </p:nvPr>
        </p:nvSpPr>
        <p:spPr>
          <a:xfrm>
            <a:off x="0" y="0"/>
            <a:ext cx="8133266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grpSp>
        <p:nvGrpSpPr>
          <p:cNvPr id="355" name="Group"/>
          <p:cNvGrpSpPr/>
          <p:nvPr/>
        </p:nvGrpSpPr>
        <p:grpSpPr>
          <a:xfrm>
            <a:off x="-272000" y="-160867"/>
            <a:ext cx="16800001" cy="9600001"/>
            <a:chOff x="0" y="0"/>
            <a:chExt cx="25199999" cy="14400000"/>
          </a:xfrm>
        </p:grpSpPr>
        <p:sp>
          <p:nvSpPr>
            <p:cNvPr id="351" name="Rectangle"/>
            <p:cNvSpPr/>
            <p:nvPr/>
          </p:nvSpPr>
          <p:spPr>
            <a:xfrm>
              <a:off x="12420000" y="0"/>
              <a:ext cx="360001" cy="7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52" name="Rectangle"/>
            <p:cNvSpPr/>
            <p:nvPr/>
          </p:nvSpPr>
          <p:spPr>
            <a:xfrm rot="16200000">
              <a:off x="12420000" y="-5500700"/>
              <a:ext cx="360001" cy="25200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53" name="Rectangle"/>
            <p:cNvSpPr/>
            <p:nvPr/>
          </p:nvSpPr>
          <p:spPr>
            <a:xfrm>
              <a:off x="8356000" y="7200000"/>
              <a:ext cx="360001" cy="7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54" name="Rectangle"/>
            <p:cNvSpPr/>
            <p:nvPr/>
          </p:nvSpPr>
          <p:spPr>
            <a:xfrm>
              <a:off x="16484000" y="7200000"/>
              <a:ext cx="360001" cy="7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3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7932205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sic Graph -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64" name="Object"/>
          <p:cNvSpPr txBox="1">
            <a:spLocks noGrp="1"/>
          </p:cNvSpPr>
          <p:nvPr>
            <p:ph idx="3"/>
          </p:nvPr>
        </p:nvSpPr>
        <p:spPr>
          <a:xfrm>
            <a:off x="677334" y="1693333"/>
            <a:ext cx="14901333" cy="6240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indent="0" algn="ctr">
              <a:spcBef>
                <a:spcPts val="0"/>
              </a:spcBef>
              <a:buSzTx/>
              <a:buNone/>
              <a:defRPr sz="5600">
                <a:solidFill>
                  <a:srgbClr val="000000"/>
                </a:solidFill>
                <a:latin typeface="Gill Sans"/>
                <a:sym typeface="Gill Sans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5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65" name="Title Text"/>
          <p:cNvSpPr txBox="1">
            <a:spLocks noGrp="1"/>
          </p:cNvSpPr>
          <p:nvPr>
            <p:ph type="title"/>
          </p:nvPr>
        </p:nvSpPr>
        <p:spPr>
          <a:xfrm>
            <a:off x="677334" y="423334"/>
            <a:ext cx="14901333" cy="11712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283694613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sic Graph -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73" name="Object"/>
          <p:cNvSpPr txBox="1">
            <a:spLocks noGrp="1"/>
          </p:cNvSpPr>
          <p:nvPr>
            <p:ph sz="half" idx="3"/>
          </p:nvPr>
        </p:nvSpPr>
        <p:spPr>
          <a:xfrm>
            <a:off x="677333" y="1693334"/>
            <a:ext cx="7450667" cy="6481861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indent="0" algn="ctr">
              <a:spcBef>
                <a:spcPts val="0"/>
              </a:spcBef>
              <a:buSzTx/>
              <a:buNone/>
              <a:defRPr sz="5600">
                <a:solidFill>
                  <a:srgbClr val="000000"/>
                </a:solidFill>
                <a:latin typeface="Gill Sans"/>
                <a:sym typeface="Gill Sans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5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74" name="Title Text"/>
          <p:cNvSpPr txBox="1">
            <a:spLocks noGrp="1"/>
          </p:cNvSpPr>
          <p:nvPr>
            <p:ph type="title"/>
          </p:nvPr>
        </p:nvSpPr>
        <p:spPr>
          <a:xfrm>
            <a:off x="677334" y="423334"/>
            <a:ext cx="14901333" cy="11712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462537" y="1693334"/>
            <a:ext cx="7115517" cy="6818857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buBlip>
                <a:blip r:embed="rId2"/>
              </a:buBlip>
            </a:lvl1pPr>
            <a:lvl2pPr marL="732729" indent="-309374">
              <a:buSzPct val="75000"/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726748961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0015093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2089114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r Transition - Green"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1354667" y="3022600"/>
            <a:ext cx="13546667" cy="30988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defRPr sz="8667" cap="all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840000" y="120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709035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8305407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r Transition - Grey">
    <p:bg>
      <p:bgPr>
        <a:solidFill>
          <a:srgbClr val="5F5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354667" y="3022600"/>
            <a:ext cx="13546667" cy="30988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defRPr sz="8667" cap="all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840000" y="120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4399701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103570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ight Text on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drought-1675729_1920.jpg"/>
          <p:cNvSpPr>
            <a:spLocks noGrp="1"/>
          </p:cNvSpPr>
          <p:nvPr>
            <p:ph type="pic" idx="13"/>
          </p:nvPr>
        </p:nvSpPr>
        <p:spPr>
          <a:xfrm>
            <a:off x="0" y="0"/>
            <a:ext cx="16256000" cy="914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677333" y="1608667"/>
            <a:ext cx="14562667" cy="6465369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Title Text"/>
          <p:cNvSpPr txBox="1">
            <a:spLocks noGrp="1"/>
          </p:cNvSpPr>
          <p:nvPr>
            <p:ph type="title"/>
          </p:nvPr>
        </p:nvSpPr>
        <p:spPr>
          <a:xfrm>
            <a:off x="677333" y="423333"/>
            <a:ext cx="14562667" cy="92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7571294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ark Text on L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iceberg-404966_1920.jpg"/>
          <p:cNvSpPr>
            <a:spLocks noGrp="1"/>
          </p:cNvSpPr>
          <p:nvPr>
            <p:ph type="pic" idx="13"/>
          </p:nvPr>
        </p:nvSpPr>
        <p:spPr>
          <a:xfrm>
            <a:off x="0" y="0"/>
            <a:ext cx="16256000" cy="914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xfrm>
            <a:off x="677333" y="423333"/>
            <a:ext cx="14562667" cy="9231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8" name="Body Level One…"/>
          <p:cNvSpPr txBox="1">
            <a:spLocks noGrp="1"/>
          </p:cNvSpPr>
          <p:nvPr>
            <p:ph type="body" idx="1"/>
          </p:nvPr>
        </p:nvSpPr>
        <p:spPr>
          <a:xfrm>
            <a:off x="677333" y="1608667"/>
            <a:ext cx="14562667" cy="6464525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4958922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alf Faded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_DSC3465.jpg"/>
          <p:cNvSpPr>
            <a:spLocks noGrp="1"/>
          </p:cNvSpPr>
          <p:nvPr>
            <p:ph type="pic" idx="13"/>
          </p:nvPr>
        </p:nvSpPr>
        <p:spPr>
          <a:xfrm>
            <a:off x="0" y="0"/>
            <a:ext cx="16256000" cy="914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7" name="Rectangle"/>
          <p:cNvSpPr/>
          <p:nvPr/>
        </p:nvSpPr>
        <p:spPr>
          <a:xfrm>
            <a:off x="8128000" y="0"/>
            <a:ext cx="8424766" cy="9430231"/>
          </a:xfrm>
          <a:prstGeom prst="rect">
            <a:avLst/>
          </a:prstGeom>
          <a:solidFill>
            <a:srgbClr val="FFFFFF">
              <a:alpha val="70389"/>
            </a:srgbClr>
          </a:solidFill>
          <a:ln w="12700">
            <a:miter lim="400000"/>
          </a:ln>
          <a:effectLst>
            <a:outerShdw blurRad="38100" dist="25400" dir="13494913" rotWithShape="0">
              <a:srgbClr val="000000">
                <a:alpha val="50000"/>
              </a:srgbClr>
            </a:outerShdw>
          </a:effectLst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18" name="transparent CRLC logo.png" descr="transparent CRLC logo.png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240000" y="8335369"/>
            <a:ext cx="604631" cy="604631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xfrm>
            <a:off x="8805334" y="423334"/>
            <a:ext cx="6840001" cy="9839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805334" y="1608667"/>
            <a:ext cx="6840001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267628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alf Faded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20180626_CRP_PC_0595.jpg"/>
          <p:cNvSpPr>
            <a:spLocks noGrp="1"/>
          </p:cNvSpPr>
          <p:nvPr>
            <p:ph type="pic" idx="13"/>
          </p:nvPr>
        </p:nvSpPr>
        <p:spPr>
          <a:xfrm>
            <a:off x="0" y="0"/>
            <a:ext cx="16256000" cy="914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9" name="Rectangle"/>
          <p:cNvSpPr/>
          <p:nvPr/>
        </p:nvSpPr>
        <p:spPr>
          <a:xfrm>
            <a:off x="8128000" y="0"/>
            <a:ext cx="8424766" cy="9430231"/>
          </a:xfrm>
          <a:prstGeom prst="rect">
            <a:avLst/>
          </a:prstGeom>
          <a:solidFill>
            <a:srgbClr val="333333">
              <a:alpha val="70384"/>
            </a:srgbClr>
          </a:solidFill>
          <a:ln w="12700">
            <a:miter lim="400000"/>
          </a:ln>
          <a:effectLst>
            <a:outerShdw blurRad="38100" dist="25400" dir="13494913" rotWithShape="0">
              <a:srgbClr val="000000">
                <a:alpha val="50000"/>
              </a:srgbClr>
            </a:outerShdw>
          </a:effectLst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30" name="transparent CRLC logo.png" descr="transparent CRLC logo.png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240000" y="8335369"/>
            <a:ext cx="604631" cy="604631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Title Text"/>
          <p:cNvSpPr txBox="1">
            <a:spLocks noGrp="1"/>
          </p:cNvSpPr>
          <p:nvPr>
            <p:ph type="title"/>
          </p:nvPr>
        </p:nvSpPr>
        <p:spPr>
          <a:xfrm>
            <a:off x="8805334" y="423334"/>
            <a:ext cx="6840001" cy="9839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3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805334" y="1608667"/>
            <a:ext cx="6840001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223476490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/Bullets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656.jpg"/>
          <p:cNvSpPr>
            <a:spLocks noGrp="1"/>
          </p:cNvSpPr>
          <p:nvPr>
            <p:ph type="pic" idx="13"/>
          </p:nvPr>
        </p:nvSpPr>
        <p:spPr>
          <a:xfrm>
            <a:off x="8694981" y="0"/>
            <a:ext cx="7569429" cy="914387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1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4797161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/Bullets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4273523149_903d6751f2_o.jpg"/>
          <p:cNvSpPr>
            <a:spLocks noGrp="1"/>
          </p:cNvSpPr>
          <p:nvPr>
            <p:ph type="pic" idx="13"/>
          </p:nvPr>
        </p:nvSpPr>
        <p:spPr>
          <a:xfrm>
            <a:off x="0" y="0"/>
            <a:ext cx="7569429" cy="914387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51" name="transparent CRLC logo.png" descr="transparent CRLC logo.png"/>
          <p:cNvPicPr>
            <a:picLocks noChangeAspect="1"/>
          </p:cNvPicPr>
          <p:nvPr/>
        </p:nvPicPr>
        <p:blipFill>
          <a:blip r:embed="rId2">
            <a:alphaModFix amt="80862"/>
          </a:blip>
          <a:stretch>
            <a:fillRect/>
          </a:stretch>
        </p:blipFill>
        <p:spPr>
          <a:xfrm>
            <a:off x="240000" y="8335369"/>
            <a:ext cx="604631" cy="604631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Title Text"/>
          <p:cNvSpPr txBox="1">
            <a:spLocks noGrp="1"/>
          </p:cNvSpPr>
          <p:nvPr>
            <p:ph type="title"/>
          </p:nvPr>
        </p:nvSpPr>
        <p:spPr>
          <a:xfrm>
            <a:off x="8212667" y="423334"/>
            <a:ext cx="7569465" cy="105833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212667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6512106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ttom 3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u3qfwpdgrvy-sugar-bee.jpg"/>
          <p:cNvSpPr>
            <a:spLocks noGrp="1"/>
          </p:cNvSpPr>
          <p:nvPr>
            <p:ph type="pic" sz="half" idx="13"/>
          </p:nvPr>
        </p:nvSpPr>
        <p:spPr>
          <a:xfrm>
            <a:off x="-8411" y="5751495"/>
            <a:ext cx="16272821" cy="33923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2" name="Title Text"/>
          <p:cNvSpPr txBox="1">
            <a:spLocks noGrp="1"/>
          </p:cNvSpPr>
          <p:nvPr>
            <p:ph type="title"/>
          </p:nvPr>
        </p:nvSpPr>
        <p:spPr>
          <a:xfrm>
            <a:off x="677333" y="423333"/>
            <a:ext cx="14562667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3" y="1608667"/>
            <a:ext cx="14562667" cy="3881495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4332790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Renewable Ener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96" name="icon-clean energy_green.ai" descr="icon-clean energy_green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780" y="-42"/>
            <a:ext cx="9144001" cy="9144084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077861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ight Text on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drought-1675729_1920.jpg"/>
          <p:cNvSpPr>
            <a:spLocks noGrp="1"/>
          </p:cNvSpPr>
          <p:nvPr>
            <p:ph type="pic" idx="13"/>
          </p:nvPr>
        </p:nvSpPr>
        <p:spPr>
          <a:xfrm>
            <a:off x="0" y="0"/>
            <a:ext cx="16256000" cy="914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677333" y="1608667"/>
            <a:ext cx="14562667" cy="6465369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Title Text"/>
          <p:cNvSpPr txBox="1">
            <a:spLocks noGrp="1"/>
          </p:cNvSpPr>
          <p:nvPr>
            <p:ph type="title"/>
          </p:nvPr>
        </p:nvSpPr>
        <p:spPr>
          <a:xfrm>
            <a:off x="677333" y="423333"/>
            <a:ext cx="14562667" cy="92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0483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0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06" name="icon-people_green.ai" descr="icon-people_green.ai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17856" y="1308365"/>
            <a:ext cx="6527323" cy="6527323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463189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16" name="icon-world_green.ai" descr="icon-world_green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8067" y="1353402"/>
            <a:ext cx="6496632" cy="6437197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6120217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Cor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26" name="LeadershipCorps-logo.ai" descr="LeadershipCorps-logo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2802" y="1343238"/>
            <a:ext cx="4731998" cy="6457525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382379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24 H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36" name="24HrsReality-logo-2012.png" descr="24HrsReality-logo-20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1701" y="1355669"/>
            <a:ext cx="5774201" cy="6432663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7845663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CS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247" name="CSN_Logo_vert_CR.png" descr="CSN_Logo_vert_C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9267" y="194733"/>
            <a:ext cx="7069667" cy="919518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02906640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56" name="100Committed-Final.png" descr="100Committed-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6457" y="1015643"/>
            <a:ext cx="9204688" cy="7112715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0852870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Pricing Pol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6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267" name="PricingPollutionLogo.png" descr="PricingPollution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4837" y="3164857"/>
            <a:ext cx="7097383" cy="28142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30953846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Campus Cor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277" name="CampusCorps_Final_Vertical.png" descr="CampusCorps_Final_Vertic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5790" y="1754685"/>
            <a:ext cx="5663174" cy="64346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89871046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Titl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R-Pittsburgh-Wed-458.jpg"/>
          <p:cNvSpPr>
            <a:spLocks noGrp="1"/>
          </p:cNvSpPr>
          <p:nvPr>
            <p:ph type="pic" sz="half" idx="13"/>
          </p:nvPr>
        </p:nvSpPr>
        <p:spPr>
          <a:xfrm>
            <a:off x="8133291" y="0"/>
            <a:ext cx="8133267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5" name="CR-Pittsburgh-Tues-227.jpg"/>
          <p:cNvSpPr>
            <a:spLocks noGrp="1"/>
          </p:cNvSpPr>
          <p:nvPr>
            <p:ph type="pic" sz="half" idx="14"/>
          </p:nvPr>
        </p:nvSpPr>
        <p:spPr>
          <a:xfrm>
            <a:off x="0" y="0"/>
            <a:ext cx="8133266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6" name="CR-SEATTLE-STIAN-CARD5-114.jpg"/>
          <p:cNvSpPr>
            <a:spLocks noGrp="1"/>
          </p:cNvSpPr>
          <p:nvPr>
            <p:ph type="pic" sz="half" idx="15"/>
          </p:nvPr>
        </p:nvSpPr>
        <p:spPr>
          <a:xfrm>
            <a:off x="8133291" y="4572000"/>
            <a:ext cx="8133267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7" name="CR-Pittsburgh-Wed-783.jpg"/>
          <p:cNvSpPr>
            <a:spLocks noGrp="1"/>
          </p:cNvSpPr>
          <p:nvPr>
            <p:ph type="pic" sz="half" idx="16"/>
          </p:nvPr>
        </p:nvSpPr>
        <p:spPr>
          <a:xfrm>
            <a:off x="-1" y="4572000"/>
            <a:ext cx="8133267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grpSp>
        <p:nvGrpSpPr>
          <p:cNvPr id="290" name="Group"/>
          <p:cNvGrpSpPr/>
          <p:nvPr/>
        </p:nvGrpSpPr>
        <p:grpSpPr>
          <a:xfrm>
            <a:off x="-272000" y="-468000"/>
            <a:ext cx="16800001" cy="10080000"/>
            <a:chOff x="0" y="0"/>
            <a:chExt cx="25199999" cy="15119999"/>
          </a:xfrm>
        </p:grpSpPr>
        <p:sp>
          <p:nvSpPr>
            <p:cNvPr id="288" name="Rectangle"/>
            <p:cNvSpPr/>
            <p:nvPr/>
          </p:nvSpPr>
          <p:spPr>
            <a:xfrm>
              <a:off x="12420000" y="0"/>
              <a:ext cx="360001" cy="15120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89" name="Rectangle"/>
            <p:cNvSpPr/>
            <p:nvPr/>
          </p:nvSpPr>
          <p:spPr>
            <a:xfrm rot="16200000">
              <a:off x="12420000" y="-5040001"/>
              <a:ext cx="360001" cy="25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2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92" name="Title Text"/>
          <p:cNvSpPr txBox="1">
            <a:spLocks noGrp="1"/>
          </p:cNvSpPr>
          <p:nvPr>
            <p:ph type="title"/>
          </p:nvPr>
        </p:nvSpPr>
        <p:spPr>
          <a:xfrm>
            <a:off x="5807245" y="4198854"/>
            <a:ext cx="4641511" cy="746293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algn="ctr">
              <a:defRPr sz="4000">
                <a:solidFill>
                  <a:srgbClr val="333333"/>
                </a:solidFill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419909644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Title - 4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Rectangle"/>
          <p:cNvSpPr/>
          <p:nvPr/>
        </p:nvSpPr>
        <p:spPr>
          <a:xfrm>
            <a:off x="-152400" y="-117068"/>
            <a:ext cx="5999395" cy="4728767"/>
          </a:xfrm>
          <a:prstGeom prst="rect">
            <a:avLst/>
          </a:prstGeom>
          <a:solidFill>
            <a:srgbClr val="8DC63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00" name="_AS_1867.jpg"/>
          <p:cNvSpPr>
            <a:spLocks noGrp="1"/>
          </p:cNvSpPr>
          <p:nvPr>
            <p:ph type="pic" sz="quarter" idx="13"/>
          </p:nvPr>
        </p:nvSpPr>
        <p:spPr>
          <a:xfrm>
            <a:off x="10837333" y="4568956"/>
            <a:ext cx="5418775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1" name="20170429_as_ClimateRealityMarch_0771.jpg"/>
          <p:cNvSpPr>
            <a:spLocks noGrp="1"/>
          </p:cNvSpPr>
          <p:nvPr>
            <p:ph type="pic" sz="half" idx="14"/>
          </p:nvPr>
        </p:nvSpPr>
        <p:spPr>
          <a:xfrm>
            <a:off x="0" y="4568956"/>
            <a:ext cx="10850049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2" name="20170429_as_ClimateRealityMarch_0692.jpg"/>
          <p:cNvSpPr>
            <a:spLocks noGrp="1"/>
          </p:cNvSpPr>
          <p:nvPr>
            <p:ph type="pic" sz="half" idx="15"/>
          </p:nvPr>
        </p:nvSpPr>
        <p:spPr>
          <a:xfrm>
            <a:off x="5418667" y="-3044"/>
            <a:ext cx="10845315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04" name="Rectangle"/>
          <p:cNvSpPr/>
          <p:nvPr/>
        </p:nvSpPr>
        <p:spPr>
          <a:xfrm>
            <a:off x="5418667" y="-115589"/>
            <a:ext cx="240000" cy="480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05" name="Rectangle"/>
          <p:cNvSpPr/>
          <p:nvPr/>
        </p:nvSpPr>
        <p:spPr>
          <a:xfrm rot="16200000">
            <a:off x="8008000" y="-3828000"/>
            <a:ext cx="240001" cy="1680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06" name="Rectangle"/>
          <p:cNvSpPr/>
          <p:nvPr/>
        </p:nvSpPr>
        <p:spPr>
          <a:xfrm>
            <a:off x="10717334" y="4684411"/>
            <a:ext cx="240001" cy="480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07" name="Title Text"/>
          <p:cNvSpPr txBox="1">
            <a:spLocks noGrp="1"/>
          </p:cNvSpPr>
          <p:nvPr>
            <p:ph type="title"/>
          </p:nvPr>
        </p:nvSpPr>
        <p:spPr>
          <a:xfrm>
            <a:off x="846667" y="846667"/>
            <a:ext cx="3941881" cy="29659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79558486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ark Text on L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iceberg-404966_1920.jpg"/>
          <p:cNvSpPr>
            <a:spLocks noGrp="1"/>
          </p:cNvSpPr>
          <p:nvPr>
            <p:ph type="pic" idx="13"/>
          </p:nvPr>
        </p:nvSpPr>
        <p:spPr>
          <a:xfrm>
            <a:off x="0" y="0"/>
            <a:ext cx="16256000" cy="914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xfrm>
            <a:off x="677333" y="423333"/>
            <a:ext cx="14562667" cy="9231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8" name="Body Level One…"/>
          <p:cNvSpPr txBox="1">
            <a:spLocks noGrp="1"/>
          </p:cNvSpPr>
          <p:nvPr>
            <p:ph type="body" idx="1"/>
          </p:nvPr>
        </p:nvSpPr>
        <p:spPr>
          <a:xfrm>
            <a:off x="677333" y="1608667"/>
            <a:ext cx="14562667" cy="6464525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3343931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_AS_1867.jpg"/>
          <p:cNvSpPr>
            <a:spLocks noGrp="1"/>
          </p:cNvSpPr>
          <p:nvPr>
            <p:ph type="pic" sz="quarter" idx="13"/>
          </p:nvPr>
        </p:nvSpPr>
        <p:spPr>
          <a:xfrm>
            <a:off x="10837333" y="4568956"/>
            <a:ext cx="5418775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5" name="20170429_as_ClimateRealityMarch_0771.jpg"/>
          <p:cNvSpPr>
            <a:spLocks noGrp="1"/>
          </p:cNvSpPr>
          <p:nvPr>
            <p:ph type="pic" sz="half" idx="14"/>
          </p:nvPr>
        </p:nvSpPr>
        <p:spPr>
          <a:xfrm>
            <a:off x="0" y="4568956"/>
            <a:ext cx="10850049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6" name="20170429_as_ClimateRealityMarch_0692.jpg"/>
          <p:cNvSpPr>
            <a:spLocks noGrp="1"/>
          </p:cNvSpPr>
          <p:nvPr>
            <p:ph type="pic" sz="half" idx="15"/>
          </p:nvPr>
        </p:nvSpPr>
        <p:spPr>
          <a:xfrm>
            <a:off x="5418667" y="-3044"/>
            <a:ext cx="10845315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7" name="_AS_1314.jpg"/>
          <p:cNvSpPr>
            <a:spLocks noGrp="1"/>
          </p:cNvSpPr>
          <p:nvPr>
            <p:ph type="pic" sz="quarter" idx="16"/>
          </p:nvPr>
        </p:nvSpPr>
        <p:spPr>
          <a:xfrm>
            <a:off x="0" y="-3044"/>
            <a:ext cx="5418774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19" name="Rectangle"/>
          <p:cNvSpPr/>
          <p:nvPr/>
        </p:nvSpPr>
        <p:spPr>
          <a:xfrm>
            <a:off x="5418667" y="-115589"/>
            <a:ext cx="240000" cy="480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20" name="Rectangle"/>
          <p:cNvSpPr/>
          <p:nvPr/>
        </p:nvSpPr>
        <p:spPr>
          <a:xfrm rot="16200000">
            <a:off x="8008000" y="-3828000"/>
            <a:ext cx="240001" cy="1680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21" name="Rectangle"/>
          <p:cNvSpPr/>
          <p:nvPr/>
        </p:nvSpPr>
        <p:spPr>
          <a:xfrm>
            <a:off x="10717334" y="4684411"/>
            <a:ext cx="240001" cy="480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50101408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Title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Rectangle"/>
          <p:cNvSpPr/>
          <p:nvPr/>
        </p:nvSpPr>
        <p:spPr>
          <a:xfrm>
            <a:off x="-152400" y="-117068"/>
            <a:ext cx="8436439" cy="4728767"/>
          </a:xfrm>
          <a:prstGeom prst="rect">
            <a:avLst/>
          </a:prstGeom>
          <a:solidFill>
            <a:srgbClr val="8DC63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29" name="andreas-gucklhorn-285561-unsplash.jpg"/>
          <p:cNvSpPr>
            <a:spLocks noGrp="1"/>
          </p:cNvSpPr>
          <p:nvPr>
            <p:ph type="pic" sz="quarter" idx="13"/>
          </p:nvPr>
        </p:nvSpPr>
        <p:spPr>
          <a:xfrm>
            <a:off x="10837333" y="4568956"/>
            <a:ext cx="5418774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0" name="electricity-1330214.jpg"/>
          <p:cNvSpPr>
            <a:spLocks noGrp="1"/>
          </p:cNvSpPr>
          <p:nvPr>
            <p:ph type="pic" sz="quarter" idx="14"/>
          </p:nvPr>
        </p:nvSpPr>
        <p:spPr>
          <a:xfrm>
            <a:off x="5418667" y="4568956"/>
            <a:ext cx="5418774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1" name="american-public-power-association-419672.jpg"/>
          <p:cNvSpPr>
            <a:spLocks noGrp="1"/>
          </p:cNvSpPr>
          <p:nvPr>
            <p:ph type="pic" sz="quarter" idx="15"/>
          </p:nvPr>
        </p:nvSpPr>
        <p:spPr>
          <a:xfrm>
            <a:off x="0" y="4568956"/>
            <a:ext cx="5418774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2" name="jason-blackeye-107478-unsplash.jpg"/>
          <p:cNvSpPr>
            <a:spLocks noGrp="1"/>
          </p:cNvSpPr>
          <p:nvPr>
            <p:ph type="pic" sz="half" idx="16"/>
          </p:nvPr>
        </p:nvSpPr>
        <p:spPr>
          <a:xfrm>
            <a:off x="8129879" y="0"/>
            <a:ext cx="8133267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grpSp>
        <p:nvGrpSpPr>
          <p:cNvPr id="337" name="Group"/>
          <p:cNvGrpSpPr/>
          <p:nvPr/>
        </p:nvGrpSpPr>
        <p:grpSpPr>
          <a:xfrm>
            <a:off x="-272000" y="-160867"/>
            <a:ext cx="16800001" cy="9600001"/>
            <a:chOff x="0" y="0"/>
            <a:chExt cx="25199999" cy="14400000"/>
          </a:xfrm>
        </p:grpSpPr>
        <p:sp>
          <p:nvSpPr>
            <p:cNvPr id="333" name="Rectangle"/>
            <p:cNvSpPr/>
            <p:nvPr/>
          </p:nvSpPr>
          <p:spPr>
            <a:xfrm>
              <a:off x="12420000" y="0"/>
              <a:ext cx="360001" cy="7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34" name="Rectangle"/>
            <p:cNvSpPr/>
            <p:nvPr/>
          </p:nvSpPr>
          <p:spPr>
            <a:xfrm rot="16200000">
              <a:off x="12420000" y="-5500700"/>
              <a:ext cx="360001" cy="25200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35" name="Rectangle"/>
            <p:cNvSpPr/>
            <p:nvPr/>
          </p:nvSpPr>
          <p:spPr>
            <a:xfrm>
              <a:off x="8356000" y="7200000"/>
              <a:ext cx="360001" cy="7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36" name="Rectangle"/>
            <p:cNvSpPr/>
            <p:nvPr/>
          </p:nvSpPr>
          <p:spPr>
            <a:xfrm>
              <a:off x="16484000" y="7200000"/>
              <a:ext cx="360001" cy="7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338" name="Title Text"/>
          <p:cNvSpPr txBox="1">
            <a:spLocks noGrp="1"/>
          </p:cNvSpPr>
          <p:nvPr>
            <p:ph type="title"/>
          </p:nvPr>
        </p:nvSpPr>
        <p:spPr>
          <a:xfrm>
            <a:off x="846667" y="846667"/>
            <a:ext cx="6438305" cy="30893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5543667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andreas-gucklhorn-285561-unsplash.jpg"/>
          <p:cNvSpPr>
            <a:spLocks noGrp="1"/>
          </p:cNvSpPr>
          <p:nvPr>
            <p:ph type="pic" sz="quarter" idx="13"/>
          </p:nvPr>
        </p:nvSpPr>
        <p:spPr>
          <a:xfrm>
            <a:off x="10837333" y="4568956"/>
            <a:ext cx="5418774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7" name="solarpark-1288842.jpg"/>
          <p:cNvSpPr>
            <a:spLocks noGrp="1"/>
          </p:cNvSpPr>
          <p:nvPr>
            <p:ph type="pic" sz="quarter" idx="14"/>
          </p:nvPr>
        </p:nvSpPr>
        <p:spPr>
          <a:xfrm>
            <a:off x="5418667" y="4568956"/>
            <a:ext cx="5418774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8" name="electricity-1330214.jpg"/>
          <p:cNvSpPr>
            <a:spLocks noGrp="1"/>
          </p:cNvSpPr>
          <p:nvPr>
            <p:ph type="pic" sz="quarter" idx="15"/>
          </p:nvPr>
        </p:nvSpPr>
        <p:spPr>
          <a:xfrm>
            <a:off x="0" y="4568956"/>
            <a:ext cx="5418774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9" name="jason-blackeye-107478-unsplash.jpg"/>
          <p:cNvSpPr>
            <a:spLocks noGrp="1"/>
          </p:cNvSpPr>
          <p:nvPr>
            <p:ph type="pic" sz="half" idx="16"/>
          </p:nvPr>
        </p:nvSpPr>
        <p:spPr>
          <a:xfrm>
            <a:off x="8129879" y="0"/>
            <a:ext cx="8133267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0" name="american-public-power-association-419672.jpg"/>
          <p:cNvSpPr>
            <a:spLocks noGrp="1"/>
          </p:cNvSpPr>
          <p:nvPr>
            <p:ph type="pic" sz="half" idx="17"/>
          </p:nvPr>
        </p:nvSpPr>
        <p:spPr>
          <a:xfrm>
            <a:off x="0" y="0"/>
            <a:ext cx="8133266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grpSp>
        <p:nvGrpSpPr>
          <p:cNvPr id="355" name="Group"/>
          <p:cNvGrpSpPr/>
          <p:nvPr/>
        </p:nvGrpSpPr>
        <p:grpSpPr>
          <a:xfrm>
            <a:off x="-272000" y="-160867"/>
            <a:ext cx="16800001" cy="9600001"/>
            <a:chOff x="0" y="0"/>
            <a:chExt cx="25199999" cy="14400000"/>
          </a:xfrm>
        </p:grpSpPr>
        <p:sp>
          <p:nvSpPr>
            <p:cNvPr id="351" name="Rectangle"/>
            <p:cNvSpPr/>
            <p:nvPr/>
          </p:nvSpPr>
          <p:spPr>
            <a:xfrm>
              <a:off x="12420000" y="0"/>
              <a:ext cx="360001" cy="7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52" name="Rectangle"/>
            <p:cNvSpPr/>
            <p:nvPr/>
          </p:nvSpPr>
          <p:spPr>
            <a:xfrm rot="16200000">
              <a:off x="12420000" y="-5500700"/>
              <a:ext cx="360001" cy="25200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53" name="Rectangle"/>
            <p:cNvSpPr/>
            <p:nvPr/>
          </p:nvSpPr>
          <p:spPr>
            <a:xfrm>
              <a:off x="8356000" y="7200000"/>
              <a:ext cx="360001" cy="7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54" name="Rectangle"/>
            <p:cNvSpPr/>
            <p:nvPr/>
          </p:nvSpPr>
          <p:spPr>
            <a:xfrm>
              <a:off x="16484000" y="7200000"/>
              <a:ext cx="360001" cy="7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3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7370148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sic Graph -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64" name="Object"/>
          <p:cNvSpPr txBox="1">
            <a:spLocks noGrp="1"/>
          </p:cNvSpPr>
          <p:nvPr>
            <p:ph idx="3"/>
          </p:nvPr>
        </p:nvSpPr>
        <p:spPr>
          <a:xfrm>
            <a:off x="677334" y="1693333"/>
            <a:ext cx="14901333" cy="6240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indent="0" algn="ctr">
              <a:spcBef>
                <a:spcPts val="0"/>
              </a:spcBef>
              <a:buSzTx/>
              <a:buNone/>
              <a:defRPr sz="5600">
                <a:solidFill>
                  <a:srgbClr val="000000"/>
                </a:solidFill>
                <a:latin typeface="Gill Sans"/>
                <a:sym typeface="Gill Sans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5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65" name="Title Text"/>
          <p:cNvSpPr txBox="1">
            <a:spLocks noGrp="1"/>
          </p:cNvSpPr>
          <p:nvPr>
            <p:ph type="title"/>
          </p:nvPr>
        </p:nvSpPr>
        <p:spPr>
          <a:xfrm>
            <a:off x="677334" y="423334"/>
            <a:ext cx="14901333" cy="11712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977864554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sic Graph -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73" name="Object"/>
          <p:cNvSpPr txBox="1">
            <a:spLocks noGrp="1"/>
          </p:cNvSpPr>
          <p:nvPr>
            <p:ph sz="half" idx="3"/>
          </p:nvPr>
        </p:nvSpPr>
        <p:spPr>
          <a:xfrm>
            <a:off x="677333" y="1693334"/>
            <a:ext cx="7450667" cy="6481861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indent="0" algn="ctr">
              <a:spcBef>
                <a:spcPts val="0"/>
              </a:spcBef>
              <a:buSzTx/>
              <a:buNone/>
              <a:defRPr sz="5600">
                <a:solidFill>
                  <a:srgbClr val="000000"/>
                </a:solidFill>
                <a:latin typeface="Gill Sans"/>
                <a:sym typeface="Gill Sans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5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74" name="Title Text"/>
          <p:cNvSpPr txBox="1">
            <a:spLocks noGrp="1"/>
          </p:cNvSpPr>
          <p:nvPr>
            <p:ph type="title"/>
          </p:nvPr>
        </p:nvSpPr>
        <p:spPr>
          <a:xfrm>
            <a:off x="677334" y="423334"/>
            <a:ext cx="14901333" cy="11712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462537" y="1693334"/>
            <a:ext cx="7115517" cy="6818857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buBlip>
                <a:blip r:embed="rId2"/>
              </a:buBlip>
            </a:lvl1pPr>
            <a:lvl2pPr marL="732729" indent="-309374">
              <a:buSzPct val="75000"/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032511381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393348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118404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r Transition - Green"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1354667" y="3022600"/>
            <a:ext cx="13546667" cy="30988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defRPr sz="8667" cap="all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840000" y="120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6028071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r Transition - Grey">
    <p:bg>
      <p:bgPr>
        <a:solidFill>
          <a:srgbClr val="5F5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354667" y="3022600"/>
            <a:ext cx="13546667" cy="30988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defRPr sz="8667" cap="all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840000" y="120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5573554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172301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alf Faded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_DSC3465.jpg"/>
          <p:cNvSpPr>
            <a:spLocks noGrp="1"/>
          </p:cNvSpPr>
          <p:nvPr>
            <p:ph type="pic" idx="13"/>
          </p:nvPr>
        </p:nvSpPr>
        <p:spPr>
          <a:xfrm>
            <a:off x="0" y="0"/>
            <a:ext cx="16256000" cy="914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7" name="Rectangle"/>
          <p:cNvSpPr/>
          <p:nvPr/>
        </p:nvSpPr>
        <p:spPr>
          <a:xfrm>
            <a:off x="8128000" y="0"/>
            <a:ext cx="8424766" cy="9430231"/>
          </a:xfrm>
          <a:prstGeom prst="rect">
            <a:avLst/>
          </a:prstGeom>
          <a:solidFill>
            <a:srgbClr val="FFFFFF">
              <a:alpha val="70389"/>
            </a:srgbClr>
          </a:solidFill>
          <a:ln w="12700">
            <a:miter lim="400000"/>
          </a:ln>
          <a:effectLst>
            <a:outerShdw blurRad="38100" dist="25400" dir="13494913" rotWithShape="0">
              <a:srgbClr val="000000">
                <a:alpha val="50000"/>
              </a:srgbClr>
            </a:outerShdw>
          </a:effectLst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18" name="transparent CRLC logo.png" descr="transparent CRLC logo.png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240000" y="8335369"/>
            <a:ext cx="604631" cy="604631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xfrm>
            <a:off x="8805334" y="423334"/>
            <a:ext cx="6840001" cy="9839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805334" y="1608667"/>
            <a:ext cx="6840001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1072712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ight Text on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drought-1675729_1920.jpg"/>
          <p:cNvSpPr>
            <a:spLocks noGrp="1"/>
          </p:cNvSpPr>
          <p:nvPr>
            <p:ph type="pic" idx="13"/>
          </p:nvPr>
        </p:nvSpPr>
        <p:spPr>
          <a:xfrm>
            <a:off x="0" y="0"/>
            <a:ext cx="16256000" cy="914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677333" y="1608667"/>
            <a:ext cx="14562667" cy="6465369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Title Text"/>
          <p:cNvSpPr txBox="1">
            <a:spLocks noGrp="1"/>
          </p:cNvSpPr>
          <p:nvPr>
            <p:ph type="title"/>
          </p:nvPr>
        </p:nvSpPr>
        <p:spPr>
          <a:xfrm>
            <a:off x="677333" y="423333"/>
            <a:ext cx="14562667" cy="92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7200302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ark Text on L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iceberg-404966_1920.jpg"/>
          <p:cNvSpPr>
            <a:spLocks noGrp="1"/>
          </p:cNvSpPr>
          <p:nvPr>
            <p:ph type="pic" idx="13"/>
          </p:nvPr>
        </p:nvSpPr>
        <p:spPr>
          <a:xfrm>
            <a:off x="0" y="0"/>
            <a:ext cx="16256000" cy="914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xfrm>
            <a:off x="677333" y="423333"/>
            <a:ext cx="14562667" cy="9231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8" name="Body Level One…"/>
          <p:cNvSpPr txBox="1">
            <a:spLocks noGrp="1"/>
          </p:cNvSpPr>
          <p:nvPr>
            <p:ph type="body" idx="1"/>
          </p:nvPr>
        </p:nvSpPr>
        <p:spPr>
          <a:xfrm>
            <a:off x="677333" y="1608667"/>
            <a:ext cx="14562667" cy="6464525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9998260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alf Faded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_DSC3465.jpg"/>
          <p:cNvSpPr>
            <a:spLocks noGrp="1"/>
          </p:cNvSpPr>
          <p:nvPr>
            <p:ph type="pic" idx="13"/>
          </p:nvPr>
        </p:nvSpPr>
        <p:spPr>
          <a:xfrm>
            <a:off x="0" y="0"/>
            <a:ext cx="16256000" cy="914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7" name="Rectangle"/>
          <p:cNvSpPr/>
          <p:nvPr/>
        </p:nvSpPr>
        <p:spPr>
          <a:xfrm>
            <a:off x="8128000" y="0"/>
            <a:ext cx="8424766" cy="9430231"/>
          </a:xfrm>
          <a:prstGeom prst="rect">
            <a:avLst/>
          </a:prstGeom>
          <a:solidFill>
            <a:srgbClr val="FFFFFF">
              <a:alpha val="70389"/>
            </a:srgbClr>
          </a:solidFill>
          <a:ln w="12700">
            <a:miter lim="400000"/>
          </a:ln>
          <a:effectLst>
            <a:outerShdw blurRad="38100" dist="25400" dir="13494913" rotWithShape="0">
              <a:srgbClr val="000000">
                <a:alpha val="50000"/>
              </a:srgbClr>
            </a:outerShdw>
          </a:effectLst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18" name="transparent CRLC logo.png" descr="transparent CRLC logo.png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240000" y="8335369"/>
            <a:ext cx="604631" cy="604631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xfrm>
            <a:off x="8805334" y="423334"/>
            <a:ext cx="6840001" cy="9839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805334" y="1608667"/>
            <a:ext cx="6840001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6159471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alf Faded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20180626_CRP_PC_0595.jpg"/>
          <p:cNvSpPr>
            <a:spLocks noGrp="1"/>
          </p:cNvSpPr>
          <p:nvPr>
            <p:ph type="pic" idx="13"/>
          </p:nvPr>
        </p:nvSpPr>
        <p:spPr>
          <a:xfrm>
            <a:off x="0" y="0"/>
            <a:ext cx="16256000" cy="914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9" name="Rectangle"/>
          <p:cNvSpPr/>
          <p:nvPr/>
        </p:nvSpPr>
        <p:spPr>
          <a:xfrm>
            <a:off x="8128000" y="0"/>
            <a:ext cx="8424766" cy="9430231"/>
          </a:xfrm>
          <a:prstGeom prst="rect">
            <a:avLst/>
          </a:prstGeom>
          <a:solidFill>
            <a:srgbClr val="333333">
              <a:alpha val="70384"/>
            </a:srgbClr>
          </a:solidFill>
          <a:ln w="12700">
            <a:miter lim="400000"/>
          </a:ln>
          <a:effectLst>
            <a:outerShdw blurRad="38100" dist="25400" dir="13494913" rotWithShape="0">
              <a:srgbClr val="000000">
                <a:alpha val="50000"/>
              </a:srgbClr>
            </a:outerShdw>
          </a:effectLst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30" name="transparent CRLC logo.png" descr="transparent CRLC logo.png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240000" y="8335369"/>
            <a:ext cx="604631" cy="604631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Title Text"/>
          <p:cNvSpPr txBox="1">
            <a:spLocks noGrp="1"/>
          </p:cNvSpPr>
          <p:nvPr>
            <p:ph type="title"/>
          </p:nvPr>
        </p:nvSpPr>
        <p:spPr>
          <a:xfrm>
            <a:off x="8805334" y="423334"/>
            <a:ext cx="6840001" cy="9839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3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805334" y="1608667"/>
            <a:ext cx="6840001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974749952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/Bullets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656.jpg"/>
          <p:cNvSpPr>
            <a:spLocks noGrp="1"/>
          </p:cNvSpPr>
          <p:nvPr>
            <p:ph type="pic" idx="13"/>
          </p:nvPr>
        </p:nvSpPr>
        <p:spPr>
          <a:xfrm>
            <a:off x="8694981" y="0"/>
            <a:ext cx="7569429" cy="914387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1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3804522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/Bullets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4273523149_903d6751f2_o.jpg"/>
          <p:cNvSpPr>
            <a:spLocks noGrp="1"/>
          </p:cNvSpPr>
          <p:nvPr>
            <p:ph type="pic" idx="13"/>
          </p:nvPr>
        </p:nvSpPr>
        <p:spPr>
          <a:xfrm>
            <a:off x="0" y="0"/>
            <a:ext cx="7569429" cy="914387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51" name="transparent CRLC logo.png" descr="transparent CRLC logo.png"/>
          <p:cNvPicPr>
            <a:picLocks noChangeAspect="1"/>
          </p:cNvPicPr>
          <p:nvPr/>
        </p:nvPicPr>
        <p:blipFill>
          <a:blip r:embed="rId2">
            <a:alphaModFix amt="80862"/>
          </a:blip>
          <a:stretch>
            <a:fillRect/>
          </a:stretch>
        </p:blipFill>
        <p:spPr>
          <a:xfrm>
            <a:off x="240000" y="8335369"/>
            <a:ext cx="604631" cy="604631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Title Text"/>
          <p:cNvSpPr txBox="1">
            <a:spLocks noGrp="1"/>
          </p:cNvSpPr>
          <p:nvPr>
            <p:ph type="title"/>
          </p:nvPr>
        </p:nvSpPr>
        <p:spPr>
          <a:xfrm>
            <a:off x="8212667" y="423334"/>
            <a:ext cx="7569465" cy="105833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212667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7683634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ttom 3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u3qfwpdgrvy-sugar-bee.jpg"/>
          <p:cNvSpPr>
            <a:spLocks noGrp="1"/>
          </p:cNvSpPr>
          <p:nvPr>
            <p:ph type="pic" sz="half" idx="13"/>
          </p:nvPr>
        </p:nvSpPr>
        <p:spPr>
          <a:xfrm>
            <a:off x="-8411" y="5751495"/>
            <a:ext cx="16272821" cy="33923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2" name="Title Text"/>
          <p:cNvSpPr txBox="1">
            <a:spLocks noGrp="1"/>
          </p:cNvSpPr>
          <p:nvPr>
            <p:ph type="title"/>
          </p:nvPr>
        </p:nvSpPr>
        <p:spPr>
          <a:xfrm>
            <a:off x="677333" y="423333"/>
            <a:ext cx="14562667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3" y="1608667"/>
            <a:ext cx="14562667" cy="3881495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4467193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Renewable Ener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96" name="icon-clean energy_green.ai" descr="icon-clean energy_green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780" y="-42"/>
            <a:ext cx="9144001" cy="9144084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3205067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0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06" name="icon-people_green.ai" descr="icon-people_green.ai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17856" y="1308365"/>
            <a:ext cx="6527323" cy="6527323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4278162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16" name="icon-world_green.ai" descr="icon-world_green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8067" y="1353402"/>
            <a:ext cx="6496632" cy="6437197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73101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alf Faded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20180626_CRP_PC_0595.jpg"/>
          <p:cNvSpPr>
            <a:spLocks noGrp="1"/>
          </p:cNvSpPr>
          <p:nvPr>
            <p:ph type="pic" idx="13"/>
          </p:nvPr>
        </p:nvSpPr>
        <p:spPr>
          <a:xfrm>
            <a:off x="0" y="0"/>
            <a:ext cx="16256000" cy="914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9" name="Rectangle"/>
          <p:cNvSpPr/>
          <p:nvPr/>
        </p:nvSpPr>
        <p:spPr>
          <a:xfrm>
            <a:off x="8128000" y="0"/>
            <a:ext cx="8424766" cy="9430231"/>
          </a:xfrm>
          <a:prstGeom prst="rect">
            <a:avLst/>
          </a:prstGeom>
          <a:solidFill>
            <a:srgbClr val="333333">
              <a:alpha val="70384"/>
            </a:srgbClr>
          </a:solidFill>
          <a:ln w="12700">
            <a:miter lim="400000"/>
          </a:ln>
          <a:effectLst>
            <a:outerShdw blurRad="38100" dist="25400" dir="13494913" rotWithShape="0">
              <a:srgbClr val="000000">
                <a:alpha val="50000"/>
              </a:srgbClr>
            </a:outerShdw>
          </a:effectLst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30" name="transparent CRLC logo.png" descr="transparent CRLC logo.png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240000" y="8335369"/>
            <a:ext cx="604631" cy="604631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Title Text"/>
          <p:cNvSpPr txBox="1">
            <a:spLocks noGrp="1"/>
          </p:cNvSpPr>
          <p:nvPr>
            <p:ph type="title"/>
          </p:nvPr>
        </p:nvSpPr>
        <p:spPr>
          <a:xfrm>
            <a:off x="8805334" y="423334"/>
            <a:ext cx="6840001" cy="9839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3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805334" y="1608667"/>
            <a:ext cx="6840001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053234610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Cor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26" name="LeadershipCorps-logo.ai" descr="LeadershipCorps-logo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2802" y="1343238"/>
            <a:ext cx="4731998" cy="6457525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3800517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24 H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36" name="24HrsReality-logo-2012.png" descr="24HrsReality-logo-20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1701" y="1355669"/>
            <a:ext cx="5774201" cy="6432663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7145989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CS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247" name="CSN_Logo_vert_CR.png" descr="CSN_Logo_vert_C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9267" y="194733"/>
            <a:ext cx="7069667" cy="919518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62225341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56" name="100Committed-Final.png" descr="100Committed-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6457" y="1015643"/>
            <a:ext cx="9204688" cy="7112715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188202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Pricing Pol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6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267" name="PricingPollutionLogo.png" descr="PricingPollution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4837" y="3164857"/>
            <a:ext cx="7097383" cy="28142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00539702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Campus Cor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277" name="CampusCorps_Final_Vertical.png" descr="CampusCorps_Final_Vertic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5790" y="1754685"/>
            <a:ext cx="5663174" cy="64346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45675665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Titl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R-Pittsburgh-Wed-458.jpg"/>
          <p:cNvSpPr>
            <a:spLocks noGrp="1"/>
          </p:cNvSpPr>
          <p:nvPr>
            <p:ph type="pic" sz="half" idx="13"/>
          </p:nvPr>
        </p:nvSpPr>
        <p:spPr>
          <a:xfrm>
            <a:off x="8133291" y="0"/>
            <a:ext cx="8133267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5" name="CR-Pittsburgh-Tues-227.jpg"/>
          <p:cNvSpPr>
            <a:spLocks noGrp="1"/>
          </p:cNvSpPr>
          <p:nvPr>
            <p:ph type="pic" sz="half" idx="14"/>
          </p:nvPr>
        </p:nvSpPr>
        <p:spPr>
          <a:xfrm>
            <a:off x="0" y="0"/>
            <a:ext cx="8133266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6" name="CR-SEATTLE-STIAN-CARD5-114.jpg"/>
          <p:cNvSpPr>
            <a:spLocks noGrp="1"/>
          </p:cNvSpPr>
          <p:nvPr>
            <p:ph type="pic" sz="half" idx="15"/>
          </p:nvPr>
        </p:nvSpPr>
        <p:spPr>
          <a:xfrm>
            <a:off x="8133291" y="4572000"/>
            <a:ext cx="8133267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7" name="CR-Pittsburgh-Wed-783.jpg"/>
          <p:cNvSpPr>
            <a:spLocks noGrp="1"/>
          </p:cNvSpPr>
          <p:nvPr>
            <p:ph type="pic" sz="half" idx="16"/>
          </p:nvPr>
        </p:nvSpPr>
        <p:spPr>
          <a:xfrm>
            <a:off x="-1" y="4572000"/>
            <a:ext cx="8133267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grpSp>
        <p:nvGrpSpPr>
          <p:cNvPr id="290" name="Group"/>
          <p:cNvGrpSpPr/>
          <p:nvPr/>
        </p:nvGrpSpPr>
        <p:grpSpPr>
          <a:xfrm>
            <a:off x="-272000" y="-468000"/>
            <a:ext cx="16800001" cy="10080000"/>
            <a:chOff x="0" y="0"/>
            <a:chExt cx="25199999" cy="15119999"/>
          </a:xfrm>
        </p:grpSpPr>
        <p:sp>
          <p:nvSpPr>
            <p:cNvPr id="288" name="Rectangle"/>
            <p:cNvSpPr/>
            <p:nvPr/>
          </p:nvSpPr>
          <p:spPr>
            <a:xfrm>
              <a:off x="12420000" y="0"/>
              <a:ext cx="360001" cy="15120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89" name="Rectangle"/>
            <p:cNvSpPr/>
            <p:nvPr/>
          </p:nvSpPr>
          <p:spPr>
            <a:xfrm rot="16200000">
              <a:off x="12420000" y="-5040001"/>
              <a:ext cx="360001" cy="25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2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92" name="Title Text"/>
          <p:cNvSpPr txBox="1">
            <a:spLocks noGrp="1"/>
          </p:cNvSpPr>
          <p:nvPr>
            <p:ph type="title"/>
          </p:nvPr>
        </p:nvSpPr>
        <p:spPr>
          <a:xfrm>
            <a:off x="5807245" y="4198854"/>
            <a:ext cx="4641511" cy="746293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algn="ctr">
              <a:defRPr sz="4000">
                <a:solidFill>
                  <a:srgbClr val="333333"/>
                </a:solidFill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4035936157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Title - 4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Rectangle"/>
          <p:cNvSpPr/>
          <p:nvPr/>
        </p:nvSpPr>
        <p:spPr>
          <a:xfrm>
            <a:off x="-152400" y="-117068"/>
            <a:ext cx="5999395" cy="4728767"/>
          </a:xfrm>
          <a:prstGeom prst="rect">
            <a:avLst/>
          </a:prstGeom>
          <a:solidFill>
            <a:srgbClr val="8DC63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00" name="_AS_1867.jpg"/>
          <p:cNvSpPr>
            <a:spLocks noGrp="1"/>
          </p:cNvSpPr>
          <p:nvPr>
            <p:ph type="pic" sz="quarter" idx="13"/>
          </p:nvPr>
        </p:nvSpPr>
        <p:spPr>
          <a:xfrm>
            <a:off x="10837333" y="4568956"/>
            <a:ext cx="5418775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1" name="20170429_as_ClimateRealityMarch_0771.jpg"/>
          <p:cNvSpPr>
            <a:spLocks noGrp="1"/>
          </p:cNvSpPr>
          <p:nvPr>
            <p:ph type="pic" sz="half" idx="14"/>
          </p:nvPr>
        </p:nvSpPr>
        <p:spPr>
          <a:xfrm>
            <a:off x="0" y="4568956"/>
            <a:ext cx="10850049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2" name="20170429_as_ClimateRealityMarch_0692.jpg"/>
          <p:cNvSpPr>
            <a:spLocks noGrp="1"/>
          </p:cNvSpPr>
          <p:nvPr>
            <p:ph type="pic" sz="half" idx="15"/>
          </p:nvPr>
        </p:nvSpPr>
        <p:spPr>
          <a:xfrm>
            <a:off x="5418667" y="-3044"/>
            <a:ext cx="10845315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04" name="Rectangle"/>
          <p:cNvSpPr/>
          <p:nvPr/>
        </p:nvSpPr>
        <p:spPr>
          <a:xfrm>
            <a:off x="5418667" y="-115589"/>
            <a:ext cx="240000" cy="480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05" name="Rectangle"/>
          <p:cNvSpPr/>
          <p:nvPr/>
        </p:nvSpPr>
        <p:spPr>
          <a:xfrm rot="16200000">
            <a:off x="8008000" y="-3828000"/>
            <a:ext cx="240001" cy="1680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06" name="Rectangle"/>
          <p:cNvSpPr/>
          <p:nvPr/>
        </p:nvSpPr>
        <p:spPr>
          <a:xfrm>
            <a:off x="10717334" y="4684411"/>
            <a:ext cx="240001" cy="480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07" name="Title Text"/>
          <p:cNvSpPr txBox="1">
            <a:spLocks noGrp="1"/>
          </p:cNvSpPr>
          <p:nvPr>
            <p:ph type="title"/>
          </p:nvPr>
        </p:nvSpPr>
        <p:spPr>
          <a:xfrm>
            <a:off x="846667" y="846667"/>
            <a:ext cx="3941881" cy="29659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166730432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_AS_1867.jpg"/>
          <p:cNvSpPr>
            <a:spLocks noGrp="1"/>
          </p:cNvSpPr>
          <p:nvPr>
            <p:ph type="pic" sz="quarter" idx="13"/>
          </p:nvPr>
        </p:nvSpPr>
        <p:spPr>
          <a:xfrm>
            <a:off x="10837333" y="4568956"/>
            <a:ext cx="5418775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5" name="20170429_as_ClimateRealityMarch_0771.jpg"/>
          <p:cNvSpPr>
            <a:spLocks noGrp="1"/>
          </p:cNvSpPr>
          <p:nvPr>
            <p:ph type="pic" sz="half" idx="14"/>
          </p:nvPr>
        </p:nvSpPr>
        <p:spPr>
          <a:xfrm>
            <a:off x="0" y="4568956"/>
            <a:ext cx="10850049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6" name="20170429_as_ClimateRealityMarch_0692.jpg"/>
          <p:cNvSpPr>
            <a:spLocks noGrp="1"/>
          </p:cNvSpPr>
          <p:nvPr>
            <p:ph type="pic" sz="half" idx="15"/>
          </p:nvPr>
        </p:nvSpPr>
        <p:spPr>
          <a:xfrm>
            <a:off x="5418667" y="-3044"/>
            <a:ext cx="10845315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7" name="_AS_1314.jpg"/>
          <p:cNvSpPr>
            <a:spLocks noGrp="1"/>
          </p:cNvSpPr>
          <p:nvPr>
            <p:ph type="pic" sz="quarter" idx="16"/>
          </p:nvPr>
        </p:nvSpPr>
        <p:spPr>
          <a:xfrm>
            <a:off x="0" y="-3044"/>
            <a:ext cx="5418774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19" name="Rectangle"/>
          <p:cNvSpPr/>
          <p:nvPr/>
        </p:nvSpPr>
        <p:spPr>
          <a:xfrm>
            <a:off x="5418667" y="-115589"/>
            <a:ext cx="240000" cy="480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20" name="Rectangle"/>
          <p:cNvSpPr/>
          <p:nvPr/>
        </p:nvSpPr>
        <p:spPr>
          <a:xfrm rot="16200000">
            <a:off x="8008000" y="-3828000"/>
            <a:ext cx="240001" cy="1680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21" name="Rectangle"/>
          <p:cNvSpPr/>
          <p:nvPr/>
        </p:nvSpPr>
        <p:spPr>
          <a:xfrm>
            <a:off x="10717334" y="4684411"/>
            <a:ext cx="240001" cy="480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199952558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Title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Rectangle"/>
          <p:cNvSpPr/>
          <p:nvPr/>
        </p:nvSpPr>
        <p:spPr>
          <a:xfrm>
            <a:off x="-152400" y="-117068"/>
            <a:ext cx="8436439" cy="4728767"/>
          </a:xfrm>
          <a:prstGeom prst="rect">
            <a:avLst/>
          </a:prstGeom>
          <a:solidFill>
            <a:srgbClr val="8DC63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29" name="andreas-gucklhorn-285561-unsplash.jpg"/>
          <p:cNvSpPr>
            <a:spLocks noGrp="1"/>
          </p:cNvSpPr>
          <p:nvPr>
            <p:ph type="pic" sz="quarter" idx="13"/>
          </p:nvPr>
        </p:nvSpPr>
        <p:spPr>
          <a:xfrm>
            <a:off x="10837333" y="4568956"/>
            <a:ext cx="5418774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0" name="electricity-1330214.jpg"/>
          <p:cNvSpPr>
            <a:spLocks noGrp="1"/>
          </p:cNvSpPr>
          <p:nvPr>
            <p:ph type="pic" sz="quarter" idx="14"/>
          </p:nvPr>
        </p:nvSpPr>
        <p:spPr>
          <a:xfrm>
            <a:off x="5418667" y="4568956"/>
            <a:ext cx="5418774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1" name="american-public-power-association-419672.jpg"/>
          <p:cNvSpPr>
            <a:spLocks noGrp="1"/>
          </p:cNvSpPr>
          <p:nvPr>
            <p:ph type="pic" sz="quarter" idx="15"/>
          </p:nvPr>
        </p:nvSpPr>
        <p:spPr>
          <a:xfrm>
            <a:off x="0" y="4568956"/>
            <a:ext cx="5418774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2" name="jason-blackeye-107478-unsplash.jpg"/>
          <p:cNvSpPr>
            <a:spLocks noGrp="1"/>
          </p:cNvSpPr>
          <p:nvPr>
            <p:ph type="pic" sz="half" idx="16"/>
          </p:nvPr>
        </p:nvSpPr>
        <p:spPr>
          <a:xfrm>
            <a:off x="8129879" y="0"/>
            <a:ext cx="8133267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grpSp>
        <p:nvGrpSpPr>
          <p:cNvPr id="337" name="Group"/>
          <p:cNvGrpSpPr/>
          <p:nvPr/>
        </p:nvGrpSpPr>
        <p:grpSpPr>
          <a:xfrm>
            <a:off x="-272000" y="-160867"/>
            <a:ext cx="16800001" cy="9600001"/>
            <a:chOff x="0" y="0"/>
            <a:chExt cx="25199999" cy="14400000"/>
          </a:xfrm>
        </p:grpSpPr>
        <p:sp>
          <p:nvSpPr>
            <p:cNvPr id="333" name="Rectangle"/>
            <p:cNvSpPr/>
            <p:nvPr/>
          </p:nvSpPr>
          <p:spPr>
            <a:xfrm>
              <a:off x="12420000" y="0"/>
              <a:ext cx="360001" cy="7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34" name="Rectangle"/>
            <p:cNvSpPr/>
            <p:nvPr/>
          </p:nvSpPr>
          <p:spPr>
            <a:xfrm rot="16200000">
              <a:off x="12420000" y="-5500700"/>
              <a:ext cx="360001" cy="25200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35" name="Rectangle"/>
            <p:cNvSpPr/>
            <p:nvPr/>
          </p:nvSpPr>
          <p:spPr>
            <a:xfrm>
              <a:off x="8356000" y="7200000"/>
              <a:ext cx="360001" cy="7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36" name="Rectangle"/>
            <p:cNvSpPr/>
            <p:nvPr/>
          </p:nvSpPr>
          <p:spPr>
            <a:xfrm>
              <a:off x="16484000" y="7200000"/>
              <a:ext cx="360001" cy="7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338" name="Title Text"/>
          <p:cNvSpPr txBox="1">
            <a:spLocks noGrp="1"/>
          </p:cNvSpPr>
          <p:nvPr>
            <p:ph type="title"/>
          </p:nvPr>
        </p:nvSpPr>
        <p:spPr>
          <a:xfrm>
            <a:off x="846667" y="846667"/>
            <a:ext cx="6438305" cy="30893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055753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/Bullets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656.jpg"/>
          <p:cNvSpPr>
            <a:spLocks noGrp="1"/>
          </p:cNvSpPr>
          <p:nvPr>
            <p:ph type="pic" idx="13"/>
          </p:nvPr>
        </p:nvSpPr>
        <p:spPr>
          <a:xfrm>
            <a:off x="8694981" y="0"/>
            <a:ext cx="7569429" cy="914387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1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620667"/>
      </p:ext>
    </p:extLst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andreas-gucklhorn-285561-unsplash.jpg"/>
          <p:cNvSpPr>
            <a:spLocks noGrp="1"/>
          </p:cNvSpPr>
          <p:nvPr>
            <p:ph type="pic" sz="quarter" idx="13"/>
          </p:nvPr>
        </p:nvSpPr>
        <p:spPr>
          <a:xfrm>
            <a:off x="10837333" y="4568956"/>
            <a:ext cx="5418774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7" name="solarpark-1288842.jpg"/>
          <p:cNvSpPr>
            <a:spLocks noGrp="1"/>
          </p:cNvSpPr>
          <p:nvPr>
            <p:ph type="pic" sz="quarter" idx="14"/>
          </p:nvPr>
        </p:nvSpPr>
        <p:spPr>
          <a:xfrm>
            <a:off x="5418667" y="4568956"/>
            <a:ext cx="5418774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8" name="electricity-1330214.jpg"/>
          <p:cNvSpPr>
            <a:spLocks noGrp="1"/>
          </p:cNvSpPr>
          <p:nvPr>
            <p:ph type="pic" sz="quarter" idx="15"/>
          </p:nvPr>
        </p:nvSpPr>
        <p:spPr>
          <a:xfrm>
            <a:off x="0" y="4568956"/>
            <a:ext cx="5418774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9" name="jason-blackeye-107478-unsplash.jpg"/>
          <p:cNvSpPr>
            <a:spLocks noGrp="1"/>
          </p:cNvSpPr>
          <p:nvPr>
            <p:ph type="pic" sz="half" idx="16"/>
          </p:nvPr>
        </p:nvSpPr>
        <p:spPr>
          <a:xfrm>
            <a:off x="8129879" y="0"/>
            <a:ext cx="8133267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0" name="american-public-power-association-419672.jpg"/>
          <p:cNvSpPr>
            <a:spLocks noGrp="1"/>
          </p:cNvSpPr>
          <p:nvPr>
            <p:ph type="pic" sz="half" idx="17"/>
          </p:nvPr>
        </p:nvSpPr>
        <p:spPr>
          <a:xfrm>
            <a:off x="0" y="0"/>
            <a:ext cx="8133266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grpSp>
        <p:nvGrpSpPr>
          <p:cNvPr id="355" name="Group"/>
          <p:cNvGrpSpPr/>
          <p:nvPr/>
        </p:nvGrpSpPr>
        <p:grpSpPr>
          <a:xfrm>
            <a:off x="-272000" y="-160867"/>
            <a:ext cx="16800001" cy="9600001"/>
            <a:chOff x="0" y="0"/>
            <a:chExt cx="25199999" cy="14400000"/>
          </a:xfrm>
        </p:grpSpPr>
        <p:sp>
          <p:nvSpPr>
            <p:cNvPr id="351" name="Rectangle"/>
            <p:cNvSpPr/>
            <p:nvPr/>
          </p:nvSpPr>
          <p:spPr>
            <a:xfrm>
              <a:off x="12420000" y="0"/>
              <a:ext cx="360001" cy="7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52" name="Rectangle"/>
            <p:cNvSpPr/>
            <p:nvPr/>
          </p:nvSpPr>
          <p:spPr>
            <a:xfrm rot="16200000">
              <a:off x="12420000" y="-5500700"/>
              <a:ext cx="360001" cy="25200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53" name="Rectangle"/>
            <p:cNvSpPr/>
            <p:nvPr/>
          </p:nvSpPr>
          <p:spPr>
            <a:xfrm>
              <a:off x="8356000" y="7200000"/>
              <a:ext cx="360001" cy="7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54" name="Rectangle"/>
            <p:cNvSpPr/>
            <p:nvPr/>
          </p:nvSpPr>
          <p:spPr>
            <a:xfrm>
              <a:off x="16484000" y="7200000"/>
              <a:ext cx="360001" cy="7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3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8267741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sic Graph -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64" name="Object"/>
          <p:cNvSpPr txBox="1">
            <a:spLocks noGrp="1"/>
          </p:cNvSpPr>
          <p:nvPr>
            <p:ph idx="3"/>
          </p:nvPr>
        </p:nvSpPr>
        <p:spPr>
          <a:xfrm>
            <a:off x="677334" y="1693333"/>
            <a:ext cx="14901333" cy="6240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indent="0" algn="ctr">
              <a:spcBef>
                <a:spcPts val="0"/>
              </a:spcBef>
              <a:buSzTx/>
              <a:buNone/>
              <a:defRPr sz="5600">
                <a:solidFill>
                  <a:srgbClr val="000000"/>
                </a:solidFill>
                <a:latin typeface="Gill Sans"/>
                <a:sym typeface="Gill Sans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5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65" name="Title Text"/>
          <p:cNvSpPr txBox="1">
            <a:spLocks noGrp="1"/>
          </p:cNvSpPr>
          <p:nvPr>
            <p:ph type="title"/>
          </p:nvPr>
        </p:nvSpPr>
        <p:spPr>
          <a:xfrm>
            <a:off x="677334" y="423334"/>
            <a:ext cx="14901333" cy="11712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172464530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sic Graph -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73" name="Object"/>
          <p:cNvSpPr txBox="1">
            <a:spLocks noGrp="1"/>
          </p:cNvSpPr>
          <p:nvPr>
            <p:ph sz="half" idx="3"/>
          </p:nvPr>
        </p:nvSpPr>
        <p:spPr>
          <a:xfrm>
            <a:off x="677333" y="1693334"/>
            <a:ext cx="7450667" cy="6481861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indent="0" algn="ctr">
              <a:spcBef>
                <a:spcPts val="0"/>
              </a:spcBef>
              <a:buSzTx/>
              <a:buNone/>
              <a:defRPr sz="5600">
                <a:solidFill>
                  <a:srgbClr val="000000"/>
                </a:solidFill>
                <a:latin typeface="Gill Sans"/>
                <a:sym typeface="Gill Sans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5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74" name="Title Text"/>
          <p:cNvSpPr txBox="1">
            <a:spLocks noGrp="1"/>
          </p:cNvSpPr>
          <p:nvPr>
            <p:ph type="title"/>
          </p:nvPr>
        </p:nvSpPr>
        <p:spPr>
          <a:xfrm>
            <a:off x="677334" y="423334"/>
            <a:ext cx="14901333" cy="11712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462537" y="1693334"/>
            <a:ext cx="7115517" cy="6818857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buBlip>
                <a:blip r:embed="rId2"/>
              </a:buBlip>
            </a:lvl1pPr>
            <a:lvl2pPr marL="732729" indent="-309374">
              <a:buSzPct val="75000"/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957646489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3270895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/>
          <a:lstStyle/>
          <a:p>
            <a:fld id="{4F6DF5D2-6F09-4539-A6D4-16F389B6E6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950849" y="8475134"/>
            <a:ext cx="187551" cy="184666"/>
          </a:xfrm>
          <a:prstGeom prst="rect">
            <a:avLst/>
          </a:prstGeom>
        </p:spPr>
        <p:txBody>
          <a:bodyPr/>
          <a:lstStyle/>
          <a:p>
            <a:fld id="{A04702AD-217A-4700-B907-9A8ADF033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1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/Bullets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4273523149_903d6751f2_o.jpg"/>
          <p:cNvSpPr>
            <a:spLocks noGrp="1"/>
          </p:cNvSpPr>
          <p:nvPr>
            <p:ph type="pic" idx="13"/>
          </p:nvPr>
        </p:nvSpPr>
        <p:spPr>
          <a:xfrm>
            <a:off x="0" y="0"/>
            <a:ext cx="7569429" cy="914387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51" name="transparent CRLC logo.png" descr="transparent CRLC logo.png"/>
          <p:cNvPicPr>
            <a:picLocks noChangeAspect="1"/>
          </p:cNvPicPr>
          <p:nvPr/>
        </p:nvPicPr>
        <p:blipFill>
          <a:blip r:embed="rId2">
            <a:alphaModFix amt="80862"/>
          </a:blip>
          <a:stretch>
            <a:fillRect/>
          </a:stretch>
        </p:blipFill>
        <p:spPr>
          <a:xfrm>
            <a:off x="240000" y="8335369"/>
            <a:ext cx="604631" cy="604631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Title Text"/>
          <p:cNvSpPr txBox="1">
            <a:spLocks noGrp="1"/>
          </p:cNvSpPr>
          <p:nvPr>
            <p:ph type="title"/>
          </p:nvPr>
        </p:nvSpPr>
        <p:spPr>
          <a:xfrm>
            <a:off x="8212667" y="423334"/>
            <a:ext cx="7569465" cy="105833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212667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092673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26" Type="http://schemas.openxmlformats.org/officeDocument/2006/relationships/slideLayout" Target="../slideLayouts/slideLayout82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slideLayout" Target="../slideLayouts/slideLayout81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80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28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Relationship Id="rId27" Type="http://schemas.openxmlformats.org/officeDocument/2006/relationships/slideLayout" Target="../slideLayouts/slideLayout83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ansparent CRLC logo.png" descr="transparent CRLC logo.png"/>
          <p:cNvPicPr>
            <a:picLocks noChangeAspect="1"/>
          </p:cNvPicPr>
          <p:nvPr/>
        </p:nvPicPr>
        <p:blipFill>
          <a:blip r:embed="rId30">
            <a:alphaModFix amt="60000"/>
          </a:blip>
          <a:stretch>
            <a:fillRect/>
          </a:stretch>
        </p:blipFill>
        <p:spPr>
          <a:xfrm>
            <a:off x="240000" y="8335369"/>
            <a:ext cx="604631" cy="60463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677333" y="423333"/>
            <a:ext cx="15056000" cy="9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77334" y="1608667"/>
            <a:ext cx="14901333" cy="6350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buBlip>
                <a:blip r:embed="rId31"/>
              </a:buBlip>
            </a:lvl1pPr>
            <a:lvl2pPr marL="1066800" indent="-342900">
              <a:buSzPct val="94000"/>
              <a:buChar char="•"/>
              <a:defRPr sz="3800"/>
            </a:lvl2pPr>
            <a:lvl3pPr marL="1685192" indent="-415192">
              <a:buSzPct val="75000"/>
              <a:buChar char="•"/>
              <a:defRPr sz="3400"/>
            </a:lvl3pPr>
            <a:lvl4pPr marL="2271346" indent="-366346">
              <a:buSzPct val="75000"/>
              <a:buChar char="•"/>
              <a:defRPr sz="3000"/>
            </a:lvl4pPr>
            <a:lvl5pPr marL="2881923" indent="-341923">
              <a:buSzPct val="75000"/>
              <a:buChar char="•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2023" y="8631822"/>
            <a:ext cx="373500" cy="36926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l">
              <a:defRPr sz="1733" cap="none">
                <a:solidFill>
                  <a:srgbClr val="000000"/>
                </a:solidFill>
              </a:defRPr>
            </a:lvl1pPr>
          </a:lstStyle>
          <a:p>
            <a:pPr defTabSz="550361"/>
            <a:fld id="{86CB4B4D-7CA3-9044-876B-883B54F8677D}" type="slidenum">
              <a:rPr lang="en-US" smtClean="0">
                <a:sym typeface="Helvetica"/>
              </a:rPr>
              <a:pPr defTabSz="550361"/>
              <a:t>‹#›</a:t>
            </a:fld>
            <a:endParaRPr lang="en-US"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603891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56" r:id="rId21"/>
    <p:sldLayoutId id="2147483757" r:id="rId22"/>
    <p:sldLayoutId id="2147483758" r:id="rId23"/>
    <p:sldLayoutId id="2147483759" r:id="rId24"/>
    <p:sldLayoutId id="2147483760" r:id="rId25"/>
    <p:sldLayoutId id="2147483761" r:id="rId26"/>
    <p:sldLayoutId id="2147483762" r:id="rId27"/>
    <p:sldLayoutId id="2147483763" r:id="rId28"/>
  </p:sldLayoutIdLst>
  <p:transition spd="med"/>
  <p:txStyles>
    <p:titleStyle>
      <a:lvl1pPr marL="0" marR="0" indent="0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34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152408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34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304815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34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457223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34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609630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34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762038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34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914446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34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1066853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34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1219261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34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406420" marR="0" indent="-389486" algn="l" defTabSz="5503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1"/>
        </a:buBlip>
        <a:tabLst/>
        <a:defRPr sz="3334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1pPr>
      <a:lvl2pPr marL="830426" marR="0" indent="-407071" algn="l" defTabSz="5503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3334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2pPr>
      <a:lvl3pPr marL="1253780" marR="0" indent="-407071" algn="l" defTabSz="5503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3334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3pPr>
      <a:lvl4pPr marL="1677135" marR="0" indent="-407071" algn="l" defTabSz="5503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3334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4pPr>
      <a:lvl5pPr marL="2100489" marR="0" indent="-407071" algn="l" defTabSz="5503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3334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5pPr>
      <a:lvl6pPr marL="2523844" marR="0" indent="-407072" algn="l" defTabSz="5503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3334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6pPr>
      <a:lvl7pPr marL="2947199" marR="0" indent="-407072" algn="l" defTabSz="5503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3334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7pPr>
      <a:lvl8pPr marL="3370553" marR="0" indent="-407072" algn="l" defTabSz="5503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3334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8pPr>
      <a:lvl9pPr marL="3793908" marR="0" indent="-407072" algn="l" defTabSz="5503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3334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33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152408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33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304815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33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457223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33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609630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33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762038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33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914446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33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1066853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33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1219261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33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ansparent CRLC logo.png" descr="transparent CRLC logo.png"/>
          <p:cNvPicPr>
            <a:picLocks noChangeAspect="1"/>
          </p:cNvPicPr>
          <p:nvPr/>
        </p:nvPicPr>
        <p:blipFill>
          <a:blip r:embed="rId30">
            <a:alphaModFix amt="60000"/>
          </a:blip>
          <a:stretch>
            <a:fillRect/>
          </a:stretch>
        </p:blipFill>
        <p:spPr>
          <a:xfrm>
            <a:off x="240000" y="8335369"/>
            <a:ext cx="604631" cy="60463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677333" y="423333"/>
            <a:ext cx="15056000" cy="9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77334" y="1608667"/>
            <a:ext cx="14901333" cy="6350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buBlip>
                <a:blip r:embed="rId31"/>
              </a:buBlip>
            </a:lvl1pPr>
            <a:lvl2pPr marL="1066800" indent="-342900">
              <a:buSzPct val="94000"/>
              <a:buChar char="•"/>
              <a:defRPr sz="3800"/>
            </a:lvl2pPr>
            <a:lvl3pPr marL="1685192" indent="-415192">
              <a:buSzPct val="75000"/>
              <a:buChar char="•"/>
              <a:defRPr sz="3400"/>
            </a:lvl3pPr>
            <a:lvl4pPr marL="2271346" indent="-366346">
              <a:buSzPct val="75000"/>
              <a:buChar char="•"/>
              <a:defRPr sz="3000"/>
            </a:lvl4pPr>
            <a:lvl5pPr marL="2881923" indent="-341923">
              <a:buSzPct val="75000"/>
              <a:buChar char="•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2023" y="8631822"/>
            <a:ext cx="373500" cy="36926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l">
              <a:defRPr sz="1733" cap="none">
                <a:solidFill>
                  <a:srgbClr val="000000"/>
                </a:solidFill>
              </a:defRPr>
            </a:lvl1pPr>
          </a:lstStyle>
          <a:p>
            <a:pPr defTabSz="550361"/>
            <a:fld id="{86CB4B4D-7CA3-9044-876B-883B54F8677D}" type="slidenum">
              <a:rPr lang="en-US" smtClean="0">
                <a:sym typeface="Helvetica"/>
              </a:rPr>
              <a:pPr defTabSz="550361"/>
              <a:t>‹#›</a:t>
            </a:fld>
            <a:endParaRPr lang="en-US"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039724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  <p:sldLayoutId id="2147483862" r:id="rId18"/>
    <p:sldLayoutId id="2147483863" r:id="rId19"/>
    <p:sldLayoutId id="2147483864" r:id="rId20"/>
    <p:sldLayoutId id="2147483865" r:id="rId21"/>
    <p:sldLayoutId id="2147483866" r:id="rId22"/>
    <p:sldLayoutId id="2147483867" r:id="rId23"/>
    <p:sldLayoutId id="2147483868" r:id="rId24"/>
    <p:sldLayoutId id="2147483869" r:id="rId25"/>
    <p:sldLayoutId id="2147483870" r:id="rId26"/>
    <p:sldLayoutId id="2147483871" r:id="rId27"/>
    <p:sldLayoutId id="2147483872" r:id="rId28"/>
  </p:sldLayoutIdLst>
  <p:transition spd="med"/>
  <p:txStyles>
    <p:titleStyle>
      <a:lvl1pPr marL="0" marR="0" indent="0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34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152408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34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304815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34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457223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34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609630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34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762038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34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914446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34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1066853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34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1219261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34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406420" marR="0" indent="-389486" algn="l" defTabSz="5503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1"/>
        </a:buBlip>
        <a:tabLst/>
        <a:defRPr sz="3334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1pPr>
      <a:lvl2pPr marL="830426" marR="0" indent="-407071" algn="l" defTabSz="5503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3334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2pPr>
      <a:lvl3pPr marL="1253780" marR="0" indent="-407071" algn="l" defTabSz="5503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3334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3pPr>
      <a:lvl4pPr marL="1677135" marR="0" indent="-407071" algn="l" defTabSz="5503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3334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4pPr>
      <a:lvl5pPr marL="2100489" marR="0" indent="-407071" algn="l" defTabSz="5503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3334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5pPr>
      <a:lvl6pPr marL="2523844" marR="0" indent="-407072" algn="l" defTabSz="5503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3334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6pPr>
      <a:lvl7pPr marL="2947199" marR="0" indent="-407072" algn="l" defTabSz="5503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3334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7pPr>
      <a:lvl8pPr marL="3370553" marR="0" indent="-407072" algn="l" defTabSz="5503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3334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8pPr>
      <a:lvl9pPr marL="3793908" marR="0" indent="-407072" algn="l" defTabSz="5503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3334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33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152408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33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304815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33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457223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33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609630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33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762038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33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914446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33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1066853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33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1219261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33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ansparent CRLC logo.png" descr="transparent CRLC logo.png"/>
          <p:cNvPicPr>
            <a:picLocks noChangeAspect="1"/>
          </p:cNvPicPr>
          <p:nvPr/>
        </p:nvPicPr>
        <p:blipFill>
          <a:blip r:embed="rId30">
            <a:alphaModFix amt="60000"/>
          </a:blip>
          <a:stretch>
            <a:fillRect/>
          </a:stretch>
        </p:blipFill>
        <p:spPr>
          <a:xfrm>
            <a:off x="240000" y="8335369"/>
            <a:ext cx="604631" cy="60463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677333" y="423333"/>
            <a:ext cx="15056000" cy="9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77334" y="1608667"/>
            <a:ext cx="14901333" cy="6350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buBlip>
                <a:blip r:embed="rId31"/>
              </a:buBlip>
            </a:lvl1pPr>
            <a:lvl2pPr marL="1066800" indent="-342900">
              <a:buSzPct val="94000"/>
              <a:buChar char="•"/>
              <a:defRPr sz="3800"/>
            </a:lvl2pPr>
            <a:lvl3pPr marL="1685192" indent="-415192">
              <a:buSzPct val="75000"/>
              <a:buChar char="•"/>
              <a:defRPr sz="3400"/>
            </a:lvl3pPr>
            <a:lvl4pPr marL="2271346" indent="-366346">
              <a:buSzPct val="75000"/>
              <a:buChar char="•"/>
              <a:defRPr sz="3000"/>
            </a:lvl4pPr>
            <a:lvl5pPr marL="2881923" indent="-341923">
              <a:buSzPct val="75000"/>
              <a:buChar char="•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2023" y="8631822"/>
            <a:ext cx="373500" cy="36926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l">
              <a:defRPr sz="1733" cap="none">
                <a:solidFill>
                  <a:srgbClr val="000000"/>
                </a:solidFill>
              </a:defRPr>
            </a:lvl1pPr>
          </a:lstStyle>
          <a:p>
            <a:pPr defTabSz="550361"/>
            <a:fld id="{86CB4B4D-7CA3-9044-876B-883B54F8677D}" type="slidenum">
              <a:rPr lang="en-US" smtClean="0">
                <a:sym typeface="Helvetica"/>
              </a:rPr>
              <a:pPr defTabSz="550361"/>
              <a:t>‹#›</a:t>
            </a:fld>
            <a:endParaRPr lang="en-US"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456660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  <p:sldLayoutId id="2147484043" r:id="rId13"/>
    <p:sldLayoutId id="2147484044" r:id="rId14"/>
    <p:sldLayoutId id="2147484045" r:id="rId15"/>
    <p:sldLayoutId id="2147484046" r:id="rId16"/>
    <p:sldLayoutId id="2147484047" r:id="rId17"/>
    <p:sldLayoutId id="2147484048" r:id="rId18"/>
    <p:sldLayoutId id="2147484049" r:id="rId19"/>
    <p:sldLayoutId id="2147484050" r:id="rId20"/>
    <p:sldLayoutId id="2147484051" r:id="rId21"/>
    <p:sldLayoutId id="2147484052" r:id="rId22"/>
    <p:sldLayoutId id="2147484053" r:id="rId23"/>
    <p:sldLayoutId id="2147484054" r:id="rId24"/>
    <p:sldLayoutId id="2147484055" r:id="rId25"/>
    <p:sldLayoutId id="2147484056" r:id="rId26"/>
    <p:sldLayoutId id="2147484058" r:id="rId27"/>
    <p:sldLayoutId id="2147484059" r:id="rId28"/>
  </p:sldLayoutIdLst>
  <p:transition spd="med"/>
  <p:txStyles>
    <p:titleStyle>
      <a:lvl1pPr marL="0" marR="0" indent="0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34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152408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34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304815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34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457223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34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609630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34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762038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34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914446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34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1066853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34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1219261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34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406420" marR="0" indent="-389486" algn="l" defTabSz="5503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1"/>
        </a:buBlip>
        <a:tabLst/>
        <a:defRPr sz="3334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1pPr>
      <a:lvl2pPr marL="830426" marR="0" indent="-407071" algn="l" defTabSz="5503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3334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2pPr>
      <a:lvl3pPr marL="1253780" marR="0" indent="-407071" algn="l" defTabSz="5503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3334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3pPr>
      <a:lvl4pPr marL="1677135" marR="0" indent="-407071" algn="l" defTabSz="5503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3334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4pPr>
      <a:lvl5pPr marL="2100489" marR="0" indent="-407071" algn="l" defTabSz="5503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3334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5pPr>
      <a:lvl6pPr marL="2523844" marR="0" indent="-407072" algn="l" defTabSz="5503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3334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6pPr>
      <a:lvl7pPr marL="2947199" marR="0" indent="-407072" algn="l" defTabSz="5503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3334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7pPr>
      <a:lvl8pPr marL="3370553" marR="0" indent="-407072" algn="l" defTabSz="5503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3334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8pPr>
      <a:lvl9pPr marL="3793908" marR="0" indent="-407072" algn="l" defTabSz="5503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3334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33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152408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33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304815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33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457223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33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609630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33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762038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33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914446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33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1066853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33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1219261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33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423334"/>
            <a:ext cx="15056000" cy="219517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667" y="533092"/>
            <a:ext cx="14901333" cy="7325206"/>
          </a:xfrm>
        </p:spPr>
        <p:txBody>
          <a:bodyPr/>
          <a:lstStyle/>
          <a:p>
            <a:pPr marL="16934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TCRP_print_fullcolor_lrg.ai" descr="TCRP_print_fullcolor_lrg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11" y="3786841"/>
            <a:ext cx="7027201" cy="159280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7215699" y="4054037"/>
            <a:ext cx="7065930" cy="17101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7" tIns="33867" rIns="33867" bIns="33867" numCol="1" spcCol="38100" rtlCol="0" anchor="ctr">
            <a:spAutoFit/>
          </a:bodyPr>
          <a:lstStyle/>
          <a:p>
            <a:pPr marL="0" marR="0" lvl="0" indent="0" algn="ctr" defTabSz="55036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0" cap="none" spc="0" normalizeH="0" baseline="0" noProof="0" dirty="0">
                <a:ln>
                  <a:noFill/>
                </a:ln>
                <a:solidFill>
                  <a:srgbClr val="EBCD1B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Sierra Club</a:t>
            </a:r>
          </a:p>
          <a:p>
            <a:pPr marL="0" marR="0" lvl="0" indent="0" algn="ctr" defTabSz="55036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334" b="1" i="0" u="none" strike="noStrike" kern="0" cap="none" spc="0" normalizeH="0" baseline="0" noProof="0" dirty="0">
              <a:ln>
                <a:noFill/>
              </a:ln>
              <a:solidFill>
                <a:srgbClr val="8DC63F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D4FFDC1-B1DE-451E-BDA9-6EF32CAFAA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1612" y="2903735"/>
            <a:ext cx="3190242" cy="31902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89043" y="5324584"/>
            <a:ext cx="5326656" cy="5608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7" tIns="33867" rIns="33867" bIns="33867" numCol="1" spcCol="38100" rtlCol="0" anchor="ctr">
            <a:spAutoFit/>
          </a:bodyPr>
          <a:lstStyle/>
          <a:p>
            <a:pPr marL="0" marR="0" lvl="0" indent="0" algn="ctr" defTabSz="55036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all" spc="0" normalizeH="0" baseline="0" noProof="0" dirty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100%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Committed</a:t>
            </a:r>
          </a:p>
        </p:txBody>
      </p:sp>
      <p:pic>
        <p:nvPicPr>
          <p:cNvPr id="8" name="Picture 7" descr="C:\Users\Pat\AppData\Local\Microsoft\Windows Live Mail\WLMDSS.tmp\WLMFE5C.tmp\logo-clean-energy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397" y="828450"/>
            <a:ext cx="3261535" cy="270429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393828" y="6576656"/>
            <a:ext cx="13623010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DCDEE0">
                    <a:lumMod val="10000"/>
                  </a:srgbClr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Our mission is to leave a legacy of a livable world for our children and grandchildren.</a:t>
            </a:r>
          </a:p>
        </p:txBody>
      </p:sp>
    </p:spTree>
    <p:extLst>
      <p:ext uri="{BB962C8B-B14F-4D97-AF65-F5344CB8AC3E}">
        <p14:creationId xmlns:p14="http://schemas.microsoft.com/office/powerpoint/2010/main" val="33046197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617" y="234800"/>
            <a:ext cx="11016867" cy="924000"/>
          </a:xfrm>
        </p:spPr>
        <p:txBody>
          <a:bodyPr/>
          <a:lstStyle/>
          <a:p>
            <a:r>
              <a:rPr lang="en-US" dirty="0" smtClean="0"/>
              <a:t>Middletown 2020 Energy Plan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440" y="2406361"/>
            <a:ext cx="14901333" cy="6350323"/>
          </a:xfrm>
        </p:spPr>
        <p:txBody>
          <a:bodyPr/>
          <a:lstStyle/>
          <a:p>
            <a:pPr marL="16934" indent="0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4" name="Picture 3" descr="C:\Users\Pat\AppData\Local\Microsoft\Windows Live Mail\WLMDSS.tmp\WLMFE5C.tmp\logo-clean-energ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14" y="367003"/>
            <a:ext cx="2462593" cy="156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690" y="1309482"/>
            <a:ext cx="9421869" cy="744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620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350" y="997145"/>
            <a:ext cx="15056000" cy="1460885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 </a:t>
            </a:r>
            <a:r>
              <a:rPr lang="en-US" sz="7300" dirty="0" smtClean="0"/>
              <a:t>Gold Star in Energy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     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96" y="2774297"/>
            <a:ext cx="15467308" cy="5675640"/>
          </a:xfrm>
        </p:spPr>
        <p:txBody>
          <a:bodyPr>
            <a:noAutofit/>
          </a:bodyPr>
          <a:lstStyle/>
          <a:p>
            <a:pPr marL="482624" lvl="1" indent="0">
              <a:buNone/>
            </a:pPr>
            <a:endParaRPr lang="en-US" sz="800" b="1" dirty="0"/>
          </a:p>
          <a:p>
            <a:pPr>
              <a:spcBef>
                <a:spcPts val="600"/>
              </a:spcBef>
            </a:pPr>
            <a:r>
              <a:rPr lang="en-US" sz="4000" b="1" dirty="0"/>
              <a:t>Municipal Operations: </a:t>
            </a:r>
            <a:r>
              <a:rPr lang="en-US" sz="4000" b="1" dirty="0" smtClean="0"/>
              <a:t>Demonstrate </a:t>
            </a:r>
            <a:r>
              <a:rPr lang="en-US" sz="4000" b="1" dirty="0"/>
              <a:t>GHG </a:t>
            </a:r>
            <a:r>
              <a:rPr lang="en-US" sz="4000" b="1" dirty="0" smtClean="0"/>
              <a:t>reduction of </a:t>
            </a:r>
          </a:p>
          <a:p>
            <a:pPr lvl="1">
              <a:spcBef>
                <a:spcPts val="600"/>
              </a:spcBef>
            </a:pPr>
            <a:r>
              <a:rPr lang="en-US" sz="3600" b="1" dirty="0" smtClean="0"/>
              <a:t>at </a:t>
            </a:r>
            <a:r>
              <a:rPr lang="en-US" sz="3600" b="1" dirty="0"/>
              <a:t>least 3.6% per year </a:t>
            </a:r>
            <a:endParaRPr lang="en-US" sz="3600" b="1" dirty="0" smtClean="0"/>
          </a:p>
          <a:p>
            <a:pPr lvl="1">
              <a:spcBef>
                <a:spcPts val="600"/>
              </a:spcBef>
            </a:pPr>
            <a:r>
              <a:rPr lang="en-US" sz="3600" b="1" dirty="0" smtClean="0"/>
              <a:t>for </a:t>
            </a:r>
            <a:r>
              <a:rPr lang="en-US" sz="3600" b="1" dirty="0"/>
              <a:t>3 years (10.8% over 3 years or less</a:t>
            </a:r>
            <a:r>
              <a:rPr lang="en-US" sz="3600" b="1" dirty="0" smtClean="0"/>
              <a:t>) </a:t>
            </a:r>
          </a:p>
          <a:p>
            <a:pPr lvl="1">
              <a:spcBef>
                <a:spcPts val="600"/>
              </a:spcBef>
            </a:pPr>
            <a:r>
              <a:rPr lang="en-US" sz="3600" b="1" dirty="0" smtClean="0"/>
              <a:t>“</a:t>
            </a:r>
            <a:r>
              <a:rPr lang="en-US" sz="3600" b="1" dirty="0"/>
              <a:t>Municipal Carbon Footprint Action</a:t>
            </a:r>
            <a:r>
              <a:rPr lang="en-US" sz="3600" b="1" dirty="0" smtClean="0"/>
              <a:t>” at beginning and end</a:t>
            </a:r>
          </a:p>
          <a:p>
            <a:pPr>
              <a:spcBef>
                <a:spcPts val="1200"/>
              </a:spcBef>
            </a:pPr>
            <a:r>
              <a:rPr lang="en-US" sz="4000" b="1" dirty="0"/>
              <a:t>Community-wide emissions: </a:t>
            </a:r>
            <a:r>
              <a:rPr lang="en-US" sz="4000" b="1" dirty="0" smtClean="0"/>
              <a:t>Demonstrate </a:t>
            </a:r>
            <a:r>
              <a:rPr lang="en-US" sz="4000" b="1" dirty="0"/>
              <a:t>GHG reduction </a:t>
            </a:r>
            <a:r>
              <a:rPr lang="en-US" sz="4000" b="1" dirty="0" smtClean="0"/>
              <a:t>of </a:t>
            </a:r>
          </a:p>
          <a:p>
            <a:pPr lvl="1">
              <a:spcBef>
                <a:spcPts val="600"/>
              </a:spcBef>
            </a:pPr>
            <a:r>
              <a:rPr lang="en-US" sz="3600" b="1" dirty="0" smtClean="0"/>
              <a:t>1</a:t>
            </a:r>
            <a:r>
              <a:rPr lang="en-US" sz="3600" b="1" dirty="0"/>
              <a:t>% per year </a:t>
            </a:r>
            <a:r>
              <a:rPr lang="en-US" sz="3600" b="1" dirty="0" smtClean="0"/>
              <a:t>from </a:t>
            </a:r>
            <a:r>
              <a:rPr lang="en-US" sz="3600" b="1" dirty="0"/>
              <a:t>entire </a:t>
            </a:r>
            <a:r>
              <a:rPr lang="en-US" sz="3600" b="1" dirty="0" smtClean="0"/>
              <a:t>community – residents, </a:t>
            </a:r>
            <a:r>
              <a:rPr lang="en-US" sz="3600" b="1" dirty="0"/>
              <a:t>schools, businesses, industries, and municipal operations</a:t>
            </a:r>
            <a:r>
              <a:rPr lang="en-US" sz="3600" b="1" dirty="0" smtClean="0"/>
              <a:t>. </a:t>
            </a:r>
          </a:p>
          <a:p>
            <a:pPr lvl="1">
              <a:spcBef>
                <a:spcPts val="600"/>
              </a:spcBef>
            </a:pPr>
            <a:r>
              <a:rPr lang="en-US" sz="3600" b="1" dirty="0" smtClean="0"/>
              <a:t>6 </a:t>
            </a:r>
            <a:r>
              <a:rPr lang="en-US" sz="3600" b="1" dirty="0"/>
              <a:t>specific Sustainable Jersey actions (or pre-approved substitutes</a:t>
            </a:r>
            <a:r>
              <a:rPr lang="en-US" sz="3600" b="1" dirty="0" smtClean="0"/>
              <a:t>) </a:t>
            </a:r>
            <a:r>
              <a:rPr lang="en-US" sz="3600" b="1" dirty="0"/>
              <a:t>completed</a:t>
            </a:r>
            <a:endParaRPr lang="en-US" sz="3200" b="1" dirty="0"/>
          </a:p>
        </p:txBody>
      </p:sp>
      <p:pic>
        <p:nvPicPr>
          <p:cNvPr id="5" name="Picture 4" descr="C:\Users\Pat\AppData\Local\Microsoft\Windows Live Mail\WLMDSS.tmp\WLMFE5C.tmp\logo-clean-energy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53" y="680878"/>
            <a:ext cx="2590511" cy="17490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AutoShape 6" descr="Image result for sustainable jers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7F5EE72-91BC-4D43-9C2F-5D228551C9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495" y="389382"/>
            <a:ext cx="3306641" cy="233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588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617" y="234800"/>
            <a:ext cx="11016867" cy="924000"/>
          </a:xfrm>
        </p:spPr>
        <p:txBody>
          <a:bodyPr/>
          <a:lstStyle/>
          <a:p>
            <a:r>
              <a:rPr lang="en-US" dirty="0" smtClean="0"/>
              <a:t>Middletown 2020 Energy Plan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440" y="2406361"/>
            <a:ext cx="14901333" cy="6350323"/>
          </a:xfrm>
        </p:spPr>
        <p:txBody>
          <a:bodyPr/>
          <a:lstStyle/>
          <a:p>
            <a:pPr marL="16934" indent="0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4" name="Picture 3" descr="C:\Users\Pat\AppData\Local\Microsoft\Windows Live Mail\WLMDSS.tmp\WLMFE5C.tmp\logo-clean-energ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14" y="367003"/>
            <a:ext cx="2462593" cy="156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974991"/>
            <a:ext cx="6315113" cy="789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665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4381" y="487957"/>
            <a:ext cx="12024910" cy="241920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New Jersey </a:t>
            </a:r>
            <a:r>
              <a:rPr lang="en-US" sz="4800" dirty="0" smtClean="0"/>
              <a:t>Renewable Government </a:t>
            </a:r>
            <a:r>
              <a:rPr lang="en-US" sz="4800" dirty="0"/>
              <a:t>Energy </a:t>
            </a:r>
            <a:r>
              <a:rPr lang="en-US" sz="4800" dirty="0" smtClean="0"/>
              <a:t>(Electric) Aggregation </a:t>
            </a:r>
            <a:r>
              <a:rPr lang="en-US" sz="4800" dirty="0"/>
              <a:t>(R-GEA</a:t>
            </a:r>
            <a:r>
              <a:rPr lang="en-US" sz="4800" dirty="0" smtClean="0"/>
              <a:t>)</a:t>
            </a:r>
            <a:br>
              <a:rPr lang="en-US" sz="4800" dirty="0" smtClean="0"/>
            </a:br>
            <a:r>
              <a:rPr lang="en-US" sz="4800" dirty="0" smtClean="0"/>
              <a:t>for Community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7098223"/>
            <a:ext cx="6908800" cy="1137727"/>
          </a:xfrm>
        </p:spPr>
        <p:txBody>
          <a:bodyPr>
            <a:normAutofit fontScale="62500" lnSpcReduction="20000"/>
          </a:bodyPr>
          <a:lstStyle/>
          <a:p>
            <a:pPr marL="16934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336627" cy="258004"/>
          </a:xfrm>
        </p:spPr>
        <p:txBody>
          <a:bodyPr>
            <a:normAutofit fontScale="62500" lnSpcReduction="20000"/>
          </a:bodyPr>
          <a:lstStyle/>
          <a:p>
            <a:pPr marL="16934" indent="0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6" name="Picture 5" descr="C:\Users\Pat\AppData\Local\Microsoft\Windows Live Mail\WLMDSS.tmp\WLMFE5C.tmp\logo-clean-energy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88" y="645022"/>
            <a:ext cx="2401839" cy="15530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21604" y="3379256"/>
            <a:ext cx="14619383" cy="37189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48640" marR="0" indent="-4572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dirty="0" smtClean="0">
                <a:solidFill>
                  <a:schemeClr val="bg2"/>
                </a:solidFill>
                <a:sym typeface="Helvetica"/>
              </a:rPr>
              <a:t>Most effective carbon reduction action: 40% of potential annual savings of all 2020 - 2030 actions</a:t>
            </a:r>
          </a:p>
          <a:p>
            <a:pPr marL="548640" marR="0" indent="-457200" defTabSz="825500" rtl="0" fontAlgn="auto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dirty="0" smtClean="0">
                <a:solidFill>
                  <a:schemeClr val="bg2"/>
                </a:solidFill>
                <a:sym typeface="Helvetica"/>
              </a:rPr>
              <a:t>Provides cost savings to residents; low or no cost to Township</a:t>
            </a:r>
          </a:p>
          <a:p>
            <a:pPr marL="548640" marR="0" indent="-4572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4400" b="1" i="0" u="none" strike="noStrik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3521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578504"/>
            <a:ext cx="15056000" cy="1460885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 Renewable Community Choice</a:t>
            </a:r>
            <a:br>
              <a:rPr lang="en-US" dirty="0"/>
            </a:br>
            <a:r>
              <a:rPr lang="en-US" dirty="0"/>
              <a:t>                   Electric Aggregation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679" y="2467048"/>
            <a:ext cx="15467308" cy="5891986"/>
          </a:xfrm>
        </p:spPr>
        <p:txBody>
          <a:bodyPr>
            <a:noAutofit/>
          </a:bodyPr>
          <a:lstStyle/>
          <a:p>
            <a:pPr marL="482624" lvl="1" indent="0">
              <a:buNone/>
            </a:pPr>
            <a:endParaRPr lang="en-US" sz="800" b="1" dirty="0"/>
          </a:p>
          <a:p>
            <a:pPr>
              <a:spcBef>
                <a:spcPts val="600"/>
              </a:spcBef>
            </a:pPr>
            <a:r>
              <a:rPr lang="en-US" sz="4800" b="1" dirty="0">
                <a:solidFill>
                  <a:schemeClr val="bg2"/>
                </a:solidFill>
              </a:rPr>
              <a:t>Town purchases electricity with greater renewable content for residents</a:t>
            </a:r>
          </a:p>
          <a:p>
            <a:pPr lvl="1">
              <a:spcBef>
                <a:spcPts val="600"/>
              </a:spcBef>
            </a:pPr>
            <a:r>
              <a:rPr lang="en-US" sz="4000" b="1" dirty="0">
                <a:solidFill>
                  <a:schemeClr val="bg2"/>
                </a:solidFill>
              </a:rPr>
              <a:t>Better price; guaranteed for life of contract</a:t>
            </a:r>
          </a:p>
          <a:p>
            <a:pPr lvl="1">
              <a:spcBef>
                <a:spcPts val="600"/>
              </a:spcBef>
            </a:pPr>
            <a:r>
              <a:rPr lang="en-US" sz="4000" b="1" dirty="0">
                <a:solidFill>
                  <a:schemeClr val="bg2"/>
                </a:solidFill>
              </a:rPr>
              <a:t>Cleaner electricity; increasing to 100% </a:t>
            </a:r>
            <a:r>
              <a:rPr lang="en-US" sz="4000" b="1" dirty="0" smtClean="0">
                <a:solidFill>
                  <a:schemeClr val="bg2"/>
                </a:solidFill>
              </a:rPr>
              <a:t>by </a:t>
            </a:r>
            <a:r>
              <a:rPr lang="en-US" sz="4000" b="1" dirty="0">
                <a:solidFill>
                  <a:schemeClr val="bg2"/>
                </a:solidFill>
              </a:rPr>
              <a:t>2030</a:t>
            </a:r>
          </a:p>
          <a:p>
            <a:pPr lvl="1">
              <a:spcBef>
                <a:spcPts val="600"/>
              </a:spcBef>
            </a:pPr>
            <a:r>
              <a:rPr lang="en-US" sz="4000" b="1" dirty="0">
                <a:solidFill>
                  <a:schemeClr val="bg2"/>
                </a:solidFill>
              </a:rPr>
              <a:t>More consumer protection</a:t>
            </a:r>
          </a:p>
          <a:p>
            <a:pPr>
              <a:spcBef>
                <a:spcPts val="600"/>
              </a:spcBef>
            </a:pPr>
            <a:r>
              <a:rPr lang="en-US" sz="4800" b="1" dirty="0">
                <a:solidFill>
                  <a:schemeClr val="bg2"/>
                </a:solidFill>
              </a:rPr>
              <a:t>Renewables are now cheaper than natural gas or nuclear and falling (by 95% in last 20 years)</a:t>
            </a:r>
            <a:endParaRPr lang="en-US" sz="4000" b="1" dirty="0">
              <a:solidFill>
                <a:schemeClr val="bg2"/>
              </a:solidFill>
            </a:endParaRPr>
          </a:p>
        </p:txBody>
      </p:sp>
      <p:pic>
        <p:nvPicPr>
          <p:cNvPr id="5" name="Picture 4" descr="C:\Users\Pat\AppData\Local\Microsoft\Windows Live Mail\WLMDSS.tmp\WLMFE5C.tmp\logo-clean-energy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03" y="439959"/>
            <a:ext cx="2590511" cy="17490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30431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578504"/>
            <a:ext cx="15056000" cy="1460885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</a:t>
            </a:r>
            <a:r>
              <a:rPr lang="en-US" sz="4900" dirty="0"/>
              <a:t>Renewable Community Electric Aggregation</a:t>
            </a:r>
            <a:br>
              <a:rPr lang="en-US" sz="4900" dirty="0"/>
            </a:br>
            <a:r>
              <a:rPr lang="en-US" sz="4900" dirty="0"/>
              <a:t>                  Towns That Have Contracted Jun-July 2019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025" y="2198129"/>
            <a:ext cx="15467308" cy="5891986"/>
          </a:xfrm>
        </p:spPr>
        <p:txBody>
          <a:bodyPr>
            <a:noAutofit/>
          </a:bodyPr>
          <a:lstStyle/>
          <a:p>
            <a:pPr marL="482624" lvl="1" indent="0">
              <a:buNone/>
            </a:pPr>
            <a:r>
              <a:rPr lang="en-US" sz="800" b="1" dirty="0" smtClean="0"/>
              <a:t> </a:t>
            </a:r>
            <a:endParaRPr lang="en-US" sz="800" b="1" dirty="0"/>
          </a:p>
        </p:txBody>
      </p:sp>
      <p:pic>
        <p:nvPicPr>
          <p:cNvPr id="5" name="Picture 4" descr="C:\Users\Pat\AppData\Local\Microsoft\Windows Live Mail\WLMDSS.tmp\WLMFE5C.tmp\logo-clean-energy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" y="434416"/>
            <a:ext cx="2590511" cy="174905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674788"/>
              </p:ext>
            </p:extLst>
          </p:nvPr>
        </p:nvGraphicFramePr>
        <p:xfrm>
          <a:off x="677333" y="2467048"/>
          <a:ext cx="14029047" cy="57567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764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634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89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396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2"/>
                          </a:solidFill>
                        </a:rPr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2"/>
                          </a:solidFill>
                        </a:rPr>
                        <a:t>RENEWABLE</a:t>
                      </a:r>
                      <a:r>
                        <a:rPr lang="en-US" sz="2800" baseline="0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2800" dirty="0">
                          <a:solidFill>
                            <a:schemeClr val="bg2"/>
                          </a:solidFill>
                        </a:rPr>
                        <a:t>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2"/>
                          </a:solidFill>
                        </a:rPr>
                        <a:t>RESIDENT</a:t>
                      </a:r>
                      <a:r>
                        <a:rPr lang="en-US" sz="2800" baseline="0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2800" dirty="0">
                          <a:solidFill>
                            <a:schemeClr val="bg2"/>
                          </a:solidFill>
                        </a:rPr>
                        <a:t>SAVINGS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550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Essex</a:t>
                      </a:r>
                      <a:r>
                        <a:rPr lang="en-US" sz="2400" baseline="0" dirty="0">
                          <a:solidFill>
                            <a:schemeClr val="bg2"/>
                          </a:solidFill>
                        </a:rPr>
                        <a:t> Hub: </a:t>
                      </a:r>
                      <a:r>
                        <a:rPr lang="en-US" sz="1800" baseline="0" dirty="0">
                          <a:solidFill>
                            <a:schemeClr val="bg2"/>
                          </a:solidFill>
                        </a:rPr>
                        <a:t>South Orange, Glen Ridge, Maplewood, Montclair, Verona (PSE&amp;G)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41%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10%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Glen Rock</a:t>
                      </a:r>
                      <a:r>
                        <a:rPr lang="en-US" sz="2400" baseline="0" dirty="0">
                          <a:solidFill>
                            <a:schemeClr val="bg2"/>
                          </a:solidFill>
                        </a:rPr>
                        <a:t> (PSE&amp;G)</a:t>
                      </a:r>
                      <a:endParaRPr lang="en-US" sz="24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New Brunswick (PSE&amp;G)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2 options:      </a:t>
                      </a:r>
                      <a:r>
                        <a:rPr lang="en-US" sz="2400" dirty="0" smtClean="0">
                          <a:solidFill>
                            <a:schemeClr val="bg2"/>
                          </a:solidFill>
                        </a:rPr>
                        <a:t>50</a:t>
                      </a:r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%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10%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Livingston:         2           (PSE&amp;G)</a:t>
                      </a:r>
                    </a:p>
                    <a:p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                      territories   (JCP&amp;L)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100%  ($.113/kwh)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41%  ($.090/kwh)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$165 annual avg.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371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Plainsboro (PSE&amp;G)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41%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$140 annual avg.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/>
                          </a:solidFill>
                        </a:rPr>
                        <a:t>West Orange (PSE&amp;G)</a:t>
                      </a:r>
                      <a:endParaRPr lang="en-US" sz="24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2"/>
                          </a:solidFill>
                        </a:rPr>
                        <a:t>100%</a:t>
                      </a:r>
                      <a:endParaRPr lang="en-US" sz="24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2"/>
                          </a:solidFill>
                        </a:rPr>
                        <a:t>5% - $45 annual avg.</a:t>
                      </a:r>
                      <a:endParaRPr lang="en-US" sz="24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Red Bank (JCP&amp;L)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2"/>
                          </a:solidFill>
                        </a:rPr>
                        <a:t>TBD (2 bids not meet </a:t>
                      </a:r>
                      <a:r>
                        <a:rPr lang="en-US" sz="2400" dirty="0" err="1" smtClean="0">
                          <a:solidFill>
                            <a:schemeClr val="bg2"/>
                          </a:solidFill>
                        </a:rPr>
                        <a:t>reqmts</a:t>
                      </a:r>
                      <a:r>
                        <a:rPr lang="en-US" sz="2400" dirty="0" smtClean="0">
                          <a:solidFill>
                            <a:schemeClr val="bg2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TBD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/>
                          </a:solidFill>
                        </a:rPr>
                        <a:t>Piscataway </a:t>
                      </a:r>
                      <a:r>
                        <a:rPr lang="en-US" sz="2000" dirty="0" smtClean="0">
                          <a:solidFill>
                            <a:schemeClr val="bg2"/>
                          </a:solidFill>
                        </a:rPr>
                        <a:t>(PSE&amp;G) – voted 11/5/19</a:t>
                      </a:r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2"/>
                          </a:solidFill>
                        </a:rPr>
                        <a:t>TBD</a:t>
                      </a:r>
                      <a:endParaRPr lang="en-US" sz="24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2"/>
                          </a:solidFill>
                        </a:rPr>
                        <a:t>TBD</a:t>
                      </a:r>
                      <a:endParaRPr lang="en-US" sz="24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59588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79" y="578504"/>
            <a:ext cx="15631060" cy="1460885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Renewable Community Electric Aggregation</a:t>
            </a:r>
            <a:br>
              <a:rPr lang="en-US" dirty="0"/>
            </a:br>
            <a:r>
              <a:rPr lang="en-US" dirty="0"/>
              <a:t>                How It Works for Residents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3910" y="2183475"/>
            <a:ext cx="15352090" cy="6280385"/>
          </a:xfrm>
        </p:spPr>
        <p:txBody>
          <a:bodyPr>
            <a:noAutofit/>
          </a:bodyPr>
          <a:lstStyle/>
          <a:p>
            <a:pPr marL="482624" lvl="1" indent="0">
              <a:buNone/>
            </a:pPr>
            <a:endParaRPr lang="en-US" sz="800" b="1" dirty="0"/>
          </a:p>
          <a:p>
            <a:pPr>
              <a:spcBef>
                <a:spcPts val="600"/>
              </a:spcBef>
            </a:pPr>
            <a:r>
              <a:rPr lang="en-US" sz="3600" b="1" dirty="0"/>
              <a:t>Town states desired </a:t>
            </a:r>
            <a:r>
              <a:rPr lang="en-US" sz="3600" b="1" dirty="0" smtClean="0"/>
              <a:t>terms; </a:t>
            </a:r>
            <a:r>
              <a:rPr lang="en-US" sz="3600" b="1" dirty="0"/>
              <a:t>consultant goes out for bid.</a:t>
            </a:r>
          </a:p>
          <a:p>
            <a:pPr>
              <a:spcBef>
                <a:spcPts val="600"/>
              </a:spcBef>
            </a:pPr>
            <a:r>
              <a:rPr lang="en-US" sz="3600" b="1" dirty="0"/>
              <a:t>Town chooses best supplier bid, enters 1-3 year contract.</a:t>
            </a:r>
          </a:p>
          <a:p>
            <a:pPr>
              <a:spcBef>
                <a:spcPts val="600"/>
              </a:spcBef>
            </a:pPr>
            <a:r>
              <a:rPr lang="en-US" sz="3600" b="1" dirty="0"/>
              <a:t>Consultant provides customer support, incl. managing opt-ins &amp; opt-outs &amp; billing issues.</a:t>
            </a:r>
          </a:p>
          <a:p>
            <a:pPr>
              <a:spcBef>
                <a:spcPts val="600"/>
              </a:spcBef>
            </a:pPr>
            <a:r>
              <a:rPr lang="en-US" sz="3600" b="1" dirty="0"/>
              <a:t>JCP&amp;L provides physical grid/wiring service, &amp; bills.</a:t>
            </a:r>
          </a:p>
          <a:p>
            <a:pPr>
              <a:spcBef>
                <a:spcPts val="600"/>
              </a:spcBef>
            </a:pPr>
            <a:r>
              <a:rPr lang="en-US" sz="3600" b="1" dirty="0"/>
              <a:t>All residents are opted-in except</a:t>
            </a:r>
          </a:p>
          <a:p>
            <a:pPr lvl="1">
              <a:spcBef>
                <a:spcPts val="600"/>
              </a:spcBef>
            </a:pPr>
            <a:r>
              <a:rPr lang="en-US" sz="3200" b="1" dirty="0"/>
              <a:t>Residents with home solar or 3</a:t>
            </a:r>
            <a:r>
              <a:rPr lang="en-US" sz="3200" b="1" baseline="30000" dirty="0"/>
              <a:t>rd</a:t>
            </a:r>
            <a:r>
              <a:rPr lang="en-US" sz="3200" b="1" dirty="0"/>
              <a:t> party supplier contracts</a:t>
            </a:r>
          </a:p>
          <a:p>
            <a:pPr lvl="1">
              <a:spcBef>
                <a:spcPts val="600"/>
              </a:spcBef>
            </a:pPr>
            <a:r>
              <a:rPr lang="en-US" sz="3200" b="1" dirty="0"/>
              <a:t>Businesses</a:t>
            </a:r>
          </a:p>
          <a:p>
            <a:pPr>
              <a:spcBef>
                <a:spcPts val="600"/>
              </a:spcBef>
            </a:pPr>
            <a:r>
              <a:rPr lang="en-US" sz="3600" b="1" dirty="0"/>
              <a:t>All may change opt-in or opt-out at any time.</a:t>
            </a:r>
          </a:p>
          <a:p>
            <a:pPr>
              <a:spcBef>
                <a:spcPts val="600"/>
              </a:spcBef>
            </a:pPr>
            <a:r>
              <a:rPr lang="en-US" sz="3600" b="1" dirty="0"/>
              <a:t>At end of contract, new bids are solicited.</a:t>
            </a:r>
          </a:p>
          <a:p>
            <a:pPr>
              <a:spcBef>
                <a:spcPts val="600"/>
              </a:spcBef>
            </a:pPr>
            <a:endParaRPr lang="en-US" sz="4000" b="1" dirty="0"/>
          </a:p>
        </p:txBody>
      </p:sp>
      <p:pic>
        <p:nvPicPr>
          <p:cNvPr id="5" name="Picture 4" descr="C:\Users\Pat\AppData\Local\Microsoft\Windows Live Mail\WLMDSS.tmp\WLMFE5C.tmp\logo-clean-energy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9" y="434416"/>
            <a:ext cx="2590511" cy="17490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8315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WE WANT TO SAVE THE WORLD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34" indent="0">
              <a:buNone/>
            </a:pPr>
            <a:endParaRPr lang="en-US" dirty="0" smtClean="0"/>
          </a:p>
          <a:p>
            <a:pPr marL="16934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830" y="1347333"/>
            <a:ext cx="13657006" cy="768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986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9394137-EBBF-4152-9F0C-460852FB3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43" y="0"/>
            <a:ext cx="13795513" cy="9144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1608666"/>
            <a:ext cx="14901333" cy="7152157"/>
          </a:xfrm>
        </p:spPr>
        <p:txBody>
          <a:bodyPr/>
          <a:lstStyle/>
          <a:p>
            <a:pPr marL="16934" indent="0">
              <a:buNone/>
            </a:pPr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82904"/>
            <a:ext cx="15056000" cy="924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PROJECTED SEA LEVEL RISE-2050</a:t>
            </a:r>
          </a:p>
        </p:txBody>
      </p:sp>
    </p:spTree>
    <p:extLst>
      <p:ext uri="{BB962C8B-B14F-4D97-AF65-F5344CB8AC3E}">
        <p14:creationId xmlns:p14="http://schemas.microsoft.com/office/powerpoint/2010/main" val="39751992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290AB72-D61E-4111-BB71-21EA48858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22" y="0"/>
            <a:ext cx="13855755" cy="9144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1608666"/>
            <a:ext cx="14901333" cy="7152157"/>
          </a:xfrm>
        </p:spPr>
        <p:txBody>
          <a:bodyPr/>
          <a:lstStyle/>
          <a:p>
            <a:pPr marL="16934" indent="0">
              <a:buNone/>
            </a:pPr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82904"/>
            <a:ext cx="15056000" cy="924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PROJECTED SEA LEVEL RISE-2100</a:t>
            </a:r>
          </a:p>
        </p:txBody>
      </p:sp>
    </p:spTree>
    <p:extLst>
      <p:ext uri="{BB962C8B-B14F-4D97-AF65-F5344CB8AC3E}">
        <p14:creationId xmlns:p14="http://schemas.microsoft.com/office/powerpoint/2010/main" val="42020368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87FF78-DBDE-429E-86D3-2033CA36E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519247"/>
            <a:ext cx="15056000" cy="924000"/>
          </a:xfrm>
        </p:spPr>
        <p:txBody>
          <a:bodyPr/>
          <a:lstStyle/>
          <a:p>
            <a:pPr algn="ctr"/>
            <a:r>
              <a:rPr lang="en-US" sz="4400" dirty="0"/>
              <a:t>NJ has goal of </a:t>
            </a:r>
            <a:r>
              <a:rPr lang="en-US" sz="4400" dirty="0" smtClean="0"/>
              <a:t>7,500 </a:t>
            </a:r>
            <a:r>
              <a:rPr lang="en-US" sz="4400" dirty="0"/>
              <a:t>MW from offshore wind by </a:t>
            </a:r>
            <a:r>
              <a:rPr lang="en-US" sz="4400" dirty="0" smtClean="0"/>
              <a:t>2035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FD2AFC-8BAA-4882-9E27-B8C3A46C92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34" indent="0">
              <a:buNone/>
            </a:pPr>
            <a:r>
              <a:rPr lang="en-US" dirty="0"/>
              <a:t> </a:t>
            </a:r>
          </a:p>
          <a:p>
            <a:pPr marL="16934" indent="0">
              <a:buNone/>
            </a:pPr>
            <a:endParaRPr lang="en-US" dirty="0"/>
          </a:p>
        </p:txBody>
      </p:sp>
      <p:pic>
        <p:nvPicPr>
          <p:cNvPr id="5" name="Picture 4" descr="https://farm5.staticflickr.com/4360/37158627656_25af21e841_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49" y="1443247"/>
            <a:ext cx="11887200" cy="7366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71911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87FF78-DBDE-429E-86D3-2033CA36E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NJ Top 6 Solar States: Solar Panels on 2 Million Homes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FD2AFC-8BAA-4882-9E27-B8C3A46C92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34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45" y="1608666"/>
            <a:ext cx="14821989" cy="734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186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87FF78-DBDE-429E-86D3-2033CA36E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Solar at Six Flags Great Adventure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FD2AFC-8BAA-4882-9E27-B8C3A46C9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4" y="1608666"/>
            <a:ext cx="14901333" cy="6908317"/>
          </a:xfrm>
        </p:spPr>
        <p:txBody>
          <a:bodyPr/>
          <a:lstStyle/>
          <a:p>
            <a:pPr marL="16934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308" y="1347333"/>
            <a:ext cx="13076051" cy="743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90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87FF78-DBDE-429E-86D3-2033CA36E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Six Flags Solar Canopy over Parking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FD2AFC-8BAA-4882-9E27-B8C3A46C9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4" y="1608666"/>
            <a:ext cx="14901333" cy="6977985"/>
          </a:xfrm>
        </p:spPr>
        <p:txBody>
          <a:bodyPr/>
          <a:lstStyle/>
          <a:p>
            <a:pPr marL="16934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488" y="1413933"/>
            <a:ext cx="13097691" cy="736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525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578504"/>
            <a:ext cx="15056000" cy="1460885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 </a:t>
            </a:r>
            <a:r>
              <a:rPr lang="en-US" sz="6000" dirty="0" smtClean="0"/>
              <a:t>Middletown 2020 Energy Plan Goals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     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96" y="2984841"/>
            <a:ext cx="15467308" cy="4715950"/>
          </a:xfrm>
        </p:spPr>
        <p:txBody>
          <a:bodyPr>
            <a:noAutofit/>
          </a:bodyPr>
          <a:lstStyle/>
          <a:p>
            <a:pPr marL="482624" lvl="1" indent="0">
              <a:buNone/>
            </a:pPr>
            <a:endParaRPr lang="en-US" sz="800" b="1" dirty="0"/>
          </a:p>
          <a:p>
            <a:pPr>
              <a:spcBef>
                <a:spcPts val="600"/>
              </a:spcBef>
            </a:pPr>
            <a:r>
              <a:rPr lang="en-US" sz="4800" b="1" dirty="0" smtClean="0"/>
              <a:t>Make Middletown 100% clean energy by 2050</a:t>
            </a:r>
            <a:endParaRPr lang="en-US" sz="4800" b="1" dirty="0"/>
          </a:p>
          <a:p>
            <a:pPr lvl="1">
              <a:spcBef>
                <a:spcPts val="600"/>
              </a:spcBef>
            </a:pPr>
            <a:r>
              <a:rPr lang="en-US" sz="4000" b="1" dirty="0" smtClean="0"/>
              <a:t>As per NJ Global Warming Response Act</a:t>
            </a:r>
          </a:p>
          <a:p>
            <a:pPr lvl="1">
              <a:spcBef>
                <a:spcPts val="600"/>
              </a:spcBef>
            </a:pPr>
            <a:r>
              <a:rPr lang="en-US" sz="4000" b="1" dirty="0" smtClean="0"/>
              <a:t>As per NJ 2019 Energy Master Plan (released 1/27/20)</a:t>
            </a:r>
          </a:p>
          <a:p>
            <a:pPr lvl="1">
              <a:spcBef>
                <a:spcPts val="600"/>
              </a:spcBef>
            </a:pPr>
            <a:r>
              <a:rPr lang="en-US" sz="4000" b="1" dirty="0" smtClean="0"/>
              <a:t>So as to stave off the worst damage from Global Warming </a:t>
            </a:r>
            <a:endParaRPr lang="en-US" sz="4000" b="1" dirty="0"/>
          </a:p>
          <a:p>
            <a:pPr>
              <a:spcBef>
                <a:spcPts val="1800"/>
              </a:spcBef>
            </a:pPr>
            <a:r>
              <a:rPr lang="en-US" sz="4800" b="1" dirty="0" smtClean="0"/>
              <a:t>Achieve Sustainable Jersey Gold Star in Energy</a:t>
            </a:r>
            <a:endParaRPr lang="en-US" sz="4000" b="1" dirty="0"/>
          </a:p>
        </p:txBody>
      </p:sp>
      <p:pic>
        <p:nvPicPr>
          <p:cNvPr id="5" name="Picture 4" descr="C:\Users\Pat\AppData\Local\Microsoft\Windows Live Mail\WLMDSS.tmp\WLMFE5C.tmp\logo-clean-energy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03" y="439959"/>
            <a:ext cx="2590511" cy="17490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88716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White">
  <a:themeElements>
    <a:clrScheme name="White">
      <a:dk1>
        <a:srgbClr val="A287C6"/>
      </a:dk1>
      <a:lt1>
        <a:srgbClr val="8DC63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norm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0" b="1" i="0" u="none" strike="noStrike" cap="all" spc="0" normalizeH="0" baseline="0">
            <a:ln>
              <a:noFill/>
            </a:ln>
            <a:solidFill>
              <a:srgbClr val="8DC63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0" b="1" i="0" u="none" strike="noStrike" cap="all" spc="0" normalizeH="0" baseline="0">
            <a:ln>
              <a:noFill/>
            </a:ln>
            <a:solidFill>
              <a:srgbClr val="8DC63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5_White">
  <a:themeElements>
    <a:clrScheme name="White">
      <a:dk1>
        <a:srgbClr val="A287C6"/>
      </a:dk1>
      <a:lt1>
        <a:srgbClr val="8DC63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norm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0" b="1" i="0" u="none" strike="noStrike" cap="all" spc="0" normalizeH="0" baseline="0">
            <a:ln>
              <a:noFill/>
            </a:ln>
            <a:solidFill>
              <a:srgbClr val="8DC63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0" b="1" i="0" u="none" strike="noStrike" cap="all" spc="0" normalizeH="0" baseline="0">
            <a:ln>
              <a:noFill/>
            </a:ln>
            <a:solidFill>
              <a:srgbClr val="8DC63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1_White">
  <a:themeElements>
    <a:clrScheme name="White">
      <a:dk1>
        <a:srgbClr val="A287C6"/>
      </a:dk1>
      <a:lt1>
        <a:srgbClr val="8DC63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norm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0" b="1" i="0" u="none" strike="noStrike" cap="all" spc="0" normalizeH="0" baseline="0">
            <a:ln>
              <a:noFill/>
            </a:ln>
            <a:solidFill>
              <a:srgbClr val="8DC63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0" b="1" i="0" u="none" strike="noStrike" cap="all" spc="0" normalizeH="0" baseline="0">
            <a:ln>
              <a:noFill/>
            </a:ln>
            <a:solidFill>
              <a:srgbClr val="8DC63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5400" tIns="25400" rIns="25400" bIns="25400" numCol="1" spcCol="38100" rtlCol="0" anchor="b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rgbClr val="FC8D19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124621</TotalTime>
  <Words>810</Words>
  <Application>Microsoft Office PowerPoint</Application>
  <PresentationFormat>Custom</PresentationFormat>
  <Paragraphs>108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Gill Sans</vt:lpstr>
      <vt:lpstr>Helvetica</vt:lpstr>
      <vt:lpstr>Helvetica Light</vt:lpstr>
      <vt:lpstr>4_White</vt:lpstr>
      <vt:lpstr>5_White</vt:lpstr>
      <vt:lpstr>11_White</vt:lpstr>
      <vt:lpstr> </vt:lpstr>
      <vt:lpstr>WHY WE WANT TO SAVE THE WORLD</vt:lpstr>
      <vt:lpstr>PROJECTED SEA LEVEL RISE-2050</vt:lpstr>
      <vt:lpstr>PROJECTED SEA LEVEL RISE-2100</vt:lpstr>
      <vt:lpstr>NJ has goal of 7,500 MW from offshore wind by 2035</vt:lpstr>
      <vt:lpstr>NJ Top 6 Solar States: Solar Panels on 2 Million Homes</vt:lpstr>
      <vt:lpstr>Solar at Six Flags Great Adventure</vt:lpstr>
      <vt:lpstr>Six Flags Solar Canopy over Parking</vt:lpstr>
      <vt:lpstr>                   Middletown 2020 Energy Plan Goals                   </vt:lpstr>
      <vt:lpstr>Middletown 2020 Energy Plan</vt:lpstr>
      <vt:lpstr>                   Gold Star in Energy                   </vt:lpstr>
      <vt:lpstr>Middletown 2020 Energy Plan</vt:lpstr>
      <vt:lpstr>New Jersey Renewable Government Energy (Electric) Aggregation (R-GEA) for Community</vt:lpstr>
      <vt:lpstr>                   Renewable Community Choice                    Electric Aggregation</vt:lpstr>
      <vt:lpstr>                 Renewable Community Electric Aggregation                   Towns That Have Contracted Jun-July 2019</vt:lpstr>
      <vt:lpstr>                Renewable Community Electric Aggregation                 How It Works for Residents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patlaptop miller</dc:creator>
  <cp:lastModifiedBy>patlaptop miller</cp:lastModifiedBy>
  <cp:revision>741</cp:revision>
  <cp:lastPrinted>2020-02-05T19:01:32Z</cp:lastPrinted>
  <dcterms:modified xsi:type="dcterms:W3CDTF">2020-03-03T20:50:09Z</dcterms:modified>
</cp:coreProperties>
</file>